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696" r:id="rId3"/>
  </p:sldMasterIdLst>
  <p:notesMasterIdLst>
    <p:notesMasterId r:id="rId17"/>
  </p:notesMasterIdLst>
  <p:sldIdLst>
    <p:sldId id="377" r:id="rId4"/>
    <p:sldId id="286" r:id="rId5"/>
    <p:sldId id="258" r:id="rId6"/>
    <p:sldId id="261" r:id="rId7"/>
    <p:sldId id="264" r:id="rId8"/>
    <p:sldId id="265" r:id="rId9"/>
    <p:sldId id="412" r:id="rId10"/>
    <p:sldId id="411" r:id="rId11"/>
    <p:sldId id="271" r:id="rId12"/>
    <p:sldId id="365" r:id="rId13"/>
    <p:sldId id="413" r:id="rId14"/>
    <p:sldId id="418" r:id="rId15"/>
    <p:sldId id="421" r:id="rId16"/>
  </p:sldIdLst>
  <p:sldSz cx="9144000" cy="6858000" type="screen4x3"/>
  <p:notesSz cx="10018713" cy="68881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ECC1A5B8-B4B2-4846-985A-48BE6D5E2F23}">
          <p14:sldIdLst>
            <p14:sldId id="377"/>
            <p14:sldId id="286"/>
          </p14:sldIdLst>
        </p14:section>
        <p14:section name="Sunum İçerik - index" id="{7FB57D28-8BAC-4008-8A2C-6D8597C52D65}">
          <p14:sldIdLst>
            <p14:sldId id="258"/>
            <p14:sldId id="261"/>
            <p14:sldId id="264"/>
            <p14:sldId id="265"/>
            <p14:sldId id="412"/>
            <p14:sldId id="411"/>
            <p14:sldId id="271"/>
            <p14:sldId id="365"/>
            <p14:sldId id="413"/>
            <p14:sldId id="418"/>
            <p14:sldId id="42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8934" autoAdjust="0"/>
  </p:normalViewPr>
  <p:slideViewPr>
    <p:cSldViewPr>
      <p:cViewPr varScale="1">
        <p:scale>
          <a:sx n="74" d="100"/>
          <a:sy n="74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70" y="-108"/>
      </p:cViewPr>
      <p:guideLst>
        <p:guide orient="horz" pos="2170"/>
        <p:guide pos="31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741" cy="344035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74733" y="0"/>
            <a:ext cx="4341741" cy="344035"/>
          </a:xfrm>
          <a:prstGeom prst="rect">
            <a:avLst/>
          </a:prstGeom>
        </p:spPr>
        <p:txBody>
          <a:bodyPr vert="horz" lIns="89181" tIns="44591" rIns="89181" bIns="44591" rtlCol="0"/>
          <a:lstStyle>
            <a:lvl1pPr algn="r">
              <a:defRPr sz="1200"/>
            </a:lvl1pPr>
          </a:lstStyle>
          <a:p>
            <a:fld id="{6B7A6347-1860-48BE-A72E-C4887E2CB1F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7525"/>
            <a:ext cx="3443287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81" tIns="44591" rIns="89181" bIns="44591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01424" y="3271530"/>
            <a:ext cx="8015867" cy="3099513"/>
          </a:xfrm>
          <a:prstGeom prst="rect">
            <a:avLst/>
          </a:prstGeom>
        </p:spPr>
        <p:txBody>
          <a:bodyPr vert="horz" lIns="89181" tIns="44591" rIns="89181" bIns="44591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543060"/>
            <a:ext cx="4341741" cy="344035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74733" y="6543060"/>
            <a:ext cx="4341741" cy="344035"/>
          </a:xfrm>
          <a:prstGeom prst="rect">
            <a:avLst/>
          </a:prstGeom>
        </p:spPr>
        <p:txBody>
          <a:bodyPr vert="horz" lIns="89181" tIns="44591" rIns="89181" bIns="44591" rtlCol="0" anchor="b"/>
          <a:lstStyle>
            <a:lvl1pPr algn="r">
              <a:defRPr sz="1200"/>
            </a:lvl1pPr>
          </a:lstStyle>
          <a:p>
            <a:fld id="{CFEA5EBE-C6B0-48D9-B727-74167205C8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9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B103-2655-47CF-A560-EA494C24F404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53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7133-45D6-4301-8FE7-6F6810A9076F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98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A400-C2AB-4B32-9570-FBA7B7875C76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61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D9BB-D460-431B-AC22-08A88D6EF597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490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21" descr="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www.company.com</a:t>
            </a: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ln algn="ctr"/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ABB8-D2F0-440C-84D4-45F1CF5230A4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24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r>
              <a:rPr lang="tr-TR"/>
              <a:t>Grafik eklemek için simgeyi tıklatın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C507-5397-435E-8B9C-296E2656C87B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19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76E-E20A-4709-B3A0-9321770E2A9A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61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7571-8F18-40D8-8AF3-CCCE6725ACA8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05E-8F42-460F-BB4B-F2521893474E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38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8D4-8CAB-4B77-B94F-C66A55855446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5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63B7-B0CD-4D86-A0CC-60B9D479BCA8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6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E348-5DB4-423F-8AE8-FC9EF5945A59}" type="datetime1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4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DFB4-385D-4C7B-89F2-118E25FCA55C}" type="datetimeFigureOut">
              <a:rPr lang="tr-TR" smtClean="0"/>
              <a:pPr/>
              <a:t>07.02.2024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uf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fr-FR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www.company.com</a:t>
            </a:r>
            <a:endParaRPr lang="fr-FR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akbelensehitburakyldzimamh3347" TargetMode="External"/><Relationship Id="rId2" Type="http://schemas.openxmlformats.org/officeDocument/2006/relationships/hyperlink" Target="mailto:korfezmeb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23595" y="332656"/>
            <a:ext cx="8220405" cy="1296144"/>
          </a:xfrm>
        </p:spPr>
        <p:txBody>
          <a:bodyPr anchor="ctr">
            <a:no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Gabriola" pitchFamily="82" charset="0"/>
              </a:rPr>
              <a:t>T.C.</a:t>
            </a:r>
          </a:p>
          <a:p>
            <a:pPr algn="ctr"/>
            <a:r>
              <a:rPr lang="tr-TR" b="1" dirty="0">
                <a:solidFill>
                  <a:schemeClr val="tx1"/>
                </a:solidFill>
                <a:latin typeface="Gabriola" pitchFamily="82" charset="0"/>
              </a:rPr>
              <a:t>TOROSLAR KAYMAKAMLIĞI</a:t>
            </a:r>
          </a:p>
          <a:p>
            <a:pPr algn="ctr"/>
            <a:r>
              <a:rPr lang="tr-TR" b="1" dirty="0">
                <a:solidFill>
                  <a:schemeClr val="tx1"/>
                </a:solidFill>
                <a:latin typeface="Gabriola" pitchFamily="82" charset="0"/>
              </a:rPr>
              <a:t>AKBELEN  ŞEHİT BURAK YILDIZİ MAM -HATİP ORTAOKULU  MÜDÜRLÜĞÜ</a:t>
            </a:r>
            <a:endParaRPr lang="tr-TR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323862" y="2672916"/>
            <a:ext cx="5820137" cy="1048692"/>
          </a:xfrm>
        </p:spPr>
        <p:txBody>
          <a:bodyPr anchor="ctr">
            <a:noAutofit/>
          </a:bodyPr>
          <a:lstStyle/>
          <a:p>
            <a:pPr algn="ctr"/>
            <a:r>
              <a:rPr lang="tr-T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BRİFİNG</a:t>
            </a:r>
            <a:endParaRPr lang="tr-T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10117" cy="1008112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3461259" y="3352416"/>
            <a:ext cx="5682740" cy="1048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9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DOSYASI</a:t>
            </a:r>
            <a:endParaRPr lang="tr-TR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461260" y="1894254"/>
            <a:ext cx="5682739" cy="1048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all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9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2023-2024</a:t>
            </a:r>
            <a:endParaRPr lang="tr-TR" sz="9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467877" y="6291318"/>
            <a:ext cx="2064231" cy="262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2023- 2024</a:t>
            </a:r>
            <a:endParaRPr lang="tr-TR" sz="2400" b="1" dirty="0">
              <a:solidFill>
                <a:srgbClr val="4F81B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Dikdörtgen 4"/>
          <p:cNvSpPr/>
          <p:nvPr/>
        </p:nvSpPr>
        <p:spPr bwMode="auto">
          <a:xfrm>
            <a:off x="0" y="6553634"/>
            <a:ext cx="9143999" cy="4037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2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0" y="71322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sp>
        <p:nvSpPr>
          <p:cNvPr id="11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	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10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08783"/>
              </p:ext>
            </p:extLst>
          </p:nvPr>
        </p:nvGraphicFramePr>
        <p:xfrm>
          <a:off x="697976" y="1628800"/>
          <a:ext cx="7272808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aseline="0" dirty="0" smtClean="0">
                          <a:effectLst/>
                          <a:latin typeface="Times New Roman"/>
                          <a:ea typeface="Times New Roman"/>
                        </a:rPr>
                        <a:t>2023-2024 </a:t>
                      </a: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EĞİTİM</a:t>
                      </a:r>
                      <a:r>
                        <a:rPr lang="tr-TR" sz="1200" baseline="0" dirty="0">
                          <a:effectLst/>
                          <a:latin typeface="Times New Roman"/>
                          <a:ea typeface="Times New Roman"/>
                        </a:rPr>
                        <a:t> ÖĞRETİM YILI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+mn-ea"/>
                        </a:rPr>
                        <a:t>Derslik</a:t>
                      </a:r>
                      <a:r>
                        <a:rPr lang="tr-TR" sz="1200" baseline="0" dirty="0">
                          <a:effectLst/>
                          <a:latin typeface="+mn-lt"/>
                          <a:ea typeface="+mn-ea"/>
                        </a:rPr>
                        <a:t> Başına Düşen Öğrenci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16.5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+mn-ea"/>
                        </a:rPr>
                        <a:t>Okul</a:t>
                      </a:r>
                      <a:r>
                        <a:rPr lang="tr-TR" sz="1200" baseline="0" dirty="0">
                          <a:effectLst/>
                          <a:latin typeface="+mn-lt"/>
                          <a:ea typeface="+mn-ea"/>
                        </a:rPr>
                        <a:t> Başına Düşen Öğrenci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313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Öğretmen</a:t>
                      </a:r>
                      <a:r>
                        <a:rPr lang="tr-TR" sz="1200" baseline="0" dirty="0">
                          <a:effectLst/>
                          <a:latin typeface="Times New Roman"/>
                          <a:ea typeface="Times New Roman"/>
                        </a:rPr>
                        <a:t> Başına Düşen Öğrenci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560893" y="908720"/>
            <a:ext cx="74674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/>
              <a:t>Derslik, Okul ve Öğretmen Başına Düşen Öğrenci Sayısı</a:t>
            </a:r>
            <a:endParaRPr lang="tr-TR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6" y="4077072"/>
            <a:ext cx="75660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" y="4650159"/>
            <a:ext cx="75469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07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49696"/>
              </p:ext>
            </p:extLst>
          </p:nvPr>
        </p:nvGraphicFramePr>
        <p:xfrm>
          <a:off x="1451651" y="1606507"/>
          <a:ext cx="6504724" cy="4837818"/>
        </p:xfrm>
        <a:graphic>
          <a:graphicData uri="http://schemas.openxmlformats.org/drawingml/2006/table">
            <a:tbl>
              <a:tblPr firstRow="1" firstCol="1" bandRow="1"/>
              <a:tblGrid>
                <a:gridCol w="3065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0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2023-2024 </a:t>
                      </a:r>
                      <a:r>
                        <a:rPr lang="tr-TR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EĞİTİM ÖĞRETİM YILI</a:t>
                      </a: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BRANŞLAR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Norm Kadro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Mevcut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İhtiyaç</a:t>
                      </a:r>
                      <a:endParaRPr lang="tr-T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Beden Eğitimi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6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Bilişim Teknolojileri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Din Kült. ve </a:t>
                      </a:r>
                      <a:r>
                        <a:rPr lang="tr-TR" sz="1200" dirty="0" err="1"/>
                        <a:t>Ahl</a:t>
                      </a:r>
                      <a:r>
                        <a:rPr lang="tr-TR" sz="1200" dirty="0"/>
                        <a:t>.Bil.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Fen Bilimleri/Fen ve Teknoloji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Görsel Sanatlar/Resim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İlköğretim Matematik </a:t>
                      </a:r>
                      <a:r>
                        <a:rPr lang="tr-TR" sz="1200" dirty="0" err="1"/>
                        <a:t>Öğr</a:t>
                      </a:r>
                      <a:r>
                        <a:rPr lang="tr-TR" sz="1200" dirty="0"/>
                        <a:t>.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İngilizce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Müzik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Rehber Öğretmen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Sosyal Bilgiler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Teknoloji ve Tasarım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Türkçe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dirty="0"/>
                        <a:t>Okul Öncesi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3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effectLst/>
                          <a:latin typeface="Calibri"/>
                        </a:rPr>
                        <a:t>Arapça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3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TOPLAM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331640" y="827420"/>
            <a:ext cx="662473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AKBELEN ŞEHİT BURAK YILDIZ İMAM-HATİP ORTAOKULU ÖĞRETMEN SAYILARI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5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sp>
        <p:nvSpPr>
          <p:cNvPr id="12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	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12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  <p:graphicFrame>
        <p:nvGraphicFramePr>
          <p:cNvPr id="8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48704"/>
              </p:ext>
            </p:extLst>
          </p:nvPr>
        </p:nvGraphicFramePr>
        <p:xfrm>
          <a:off x="755577" y="1412776"/>
          <a:ext cx="6648738" cy="2023622"/>
        </p:xfrm>
        <a:graphic>
          <a:graphicData uri="http://schemas.openxmlformats.org/drawingml/2006/table">
            <a:tbl>
              <a:tblPr firstRow="1" firstCol="1" bandRow="1"/>
              <a:tblGrid>
                <a:gridCol w="3133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7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7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2023-2024 </a:t>
                      </a:r>
                      <a:r>
                        <a:rPr lang="tr-TR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EĞİTİM ÖĞRETİM YILI</a:t>
                      </a: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</a:t>
                      </a:r>
                      <a:r>
                        <a:rPr lang="tr-TR" sz="1200" b="1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ADI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Biten Projeler</a:t>
                      </a: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Devam Eden Projeler</a:t>
                      </a: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effectLst/>
                          <a:latin typeface="Calibri"/>
                        </a:rPr>
                        <a:t>ERASMUS + K2</a:t>
                      </a:r>
                      <a:r>
                        <a:rPr lang="tr-TR" sz="1200" b="0" i="0" u="none" strike="noStrike" baseline="0" dirty="0">
                          <a:effectLst/>
                          <a:latin typeface="Calibri"/>
                        </a:rPr>
                        <a:t> PROJESİ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effectLst/>
                          <a:latin typeface="Calibri"/>
                        </a:rPr>
                        <a:t>E-</a:t>
                      </a:r>
                      <a:r>
                        <a:rPr lang="tr-TR" sz="1200" b="0" i="0" u="none" strike="noStrike" dirty="0" err="1">
                          <a:effectLst/>
                          <a:latin typeface="Calibri"/>
                        </a:rPr>
                        <a:t>Twinning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effectLst/>
                          <a:latin typeface="Calibri"/>
                        </a:rPr>
                        <a:t>4006 </a:t>
                      </a:r>
                      <a:r>
                        <a:rPr lang="tr-TR" sz="1200" b="0" i="0" u="none" strike="noStrike" dirty="0" err="1" smtClean="0">
                          <a:effectLst/>
                          <a:latin typeface="Calibri"/>
                        </a:rPr>
                        <a:t>Tübitak</a:t>
                      </a:r>
                      <a:r>
                        <a:rPr lang="tr-TR" sz="1200" b="0" i="0" u="none" strike="noStrike" dirty="0" smtClean="0">
                          <a:effectLst/>
                          <a:latin typeface="Calibri"/>
                        </a:rPr>
                        <a:t> Projesi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effectLst/>
                          <a:latin typeface="Calibri"/>
                        </a:rPr>
                        <a:t>2204- </a:t>
                      </a:r>
                      <a:r>
                        <a:rPr lang="tr-TR" sz="1200" b="0" i="0" u="none" strike="noStrike" dirty="0" err="1" smtClean="0">
                          <a:effectLst/>
                          <a:latin typeface="Calibri"/>
                        </a:rPr>
                        <a:t>Tübitak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05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 smtClean="0">
                          <a:effectLst/>
                          <a:latin typeface="Calibri"/>
                        </a:rPr>
                        <a:t>Tekno</a:t>
                      </a:r>
                      <a:r>
                        <a:rPr lang="tr-TR" sz="1200" b="0" i="0" u="none" strike="noStrike" baseline="0" dirty="0" err="1" smtClean="0">
                          <a:effectLst/>
                          <a:latin typeface="Calibri"/>
                        </a:rPr>
                        <a:t>fest</a:t>
                      </a:r>
                      <a:endParaRPr lang="tr-T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başvuru yapıldı</a:t>
                      </a:r>
                    </a:p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9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TOPLAM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tr-TR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tr-T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57" marR="4925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755577" y="908720"/>
            <a:ext cx="64807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YÜRÜTÜLEN PROJELER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771373" y="3645024"/>
            <a:ext cx="64807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FATİH PROJESİ İLE İLGİLİ ÇALIŞMALAR</a:t>
            </a:r>
            <a:endParaRPr lang="tr-TR" dirty="0"/>
          </a:p>
        </p:txBody>
      </p:sp>
      <p:sp>
        <p:nvSpPr>
          <p:cNvPr id="13" name="Dikdörtgen 13"/>
          <p:cNvSpPr/>
          <p:nvPr/>
        </p:nvSpPr>
        <p:spPr>
          <a:xfrm>
            <a:off x="686422" y="4149080"/>
            <a:ext cx="6777565" cy="167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>
                <a:ea typeface="Times New Roman"/>
              </a:rPr>
              <a:t>Okulumuzda Fatih Projesi uygulaması gelmiştir.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>
                <a:ea typeface="Times New Roman"/>
              </a:rPr>
              <a:t>26 Tahta sınıflara takıldı. Alt yapı tamamlandı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>
                <a:ea typeface="Times New Roman"/>
              </a:rPr>
              <a:t>Data uçları takıldı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>
                <a:ea typeface="Times New Roman"/>
              </a:rPr>
              <a:t>Sistem  odası yerleştirildi.</a:t>
            </a:r>
          </a:p>
          <a:p>
            <a:pPr marL="88900" lvl="0" indent="177800" algn="just">
              <a:lnSpc>
                <a:spcPct val="150000"/>
              </a:lnSpc>
              <a:spcAft>
                <a:spcPts val="0"/>
              </a:spcAft>
              <a:buFont typeface="Symbol"/>
              <a:buBlip>
                <a:blip r:embed="rId3"/>
              </a:buBlip>
              <a:tabLst>
                <a:tab pos="88900" algn="l"/>
              </a:tabLst>
            </a:pPr>
            <a:r>
              <a:rPr lang="tr-TR" sz="1400" dirty="0">
                <a:effectLst/>
                <a:ea typeface="Times New Roman"/>
              </a:rPr>
              <a:t>Öğretmenler bilgilendirildi ve bilgisayar konusunda  ön eğitime alındı</a:t>
            </a:r>
            <a:r>
              <a:rPr lang="tr-TR" sz="1400" dirty="0">
                <a:effectLst/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45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995900"/>
            <a:ext cx="7640116" cy="4633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ea typeface="Times New Roman"/>
              </a:rPr>
              <a:t>SORUN VE ÇÖZÜM ÖNERİLERİ</a:t>
            </a:r>
            <a:endParaRPr lang="tr-TR" sz="1600" dirty="0">
              <a:latin typeface="Times New Roman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2023-2024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13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83049"/>
              </p:ext>
            </p:extLst>
          </p:nvPr>
        </p:nvGraphicFramePr>
        <p:xfrm>
          <a:off x="755576" y="1628800"/>
          <a:ext cx="7776864" cy="3291840"/>
        </p:xfrm>
        <a:graphic>
          <a:graphicData uri="http://schemas.openxmlformats.org/drawingml/2006/table">
            <a:tbl>
              <a:tblPr/>
              <a:tblGrid>
                <a:gridCol w="4084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2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tr-TR" sz="1600" dirty="0" smtClean="0"/>
                        <a:t>2023-2024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/>
                        <a:t>EĞİTİM-ÖĞRETİM YILI SORUNLAR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Sıraların</a:t>
                      </a:r>
                      <a:r>
                        <a:rPr lang="tr-T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yıpranmış olması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Velilerin eğitime destek olma konusunda yeterli düzeyde olmaması,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Çok amaçlı salonumuzun olmaması,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Aile ilgisizliğinden dolayı öğrencilerin davranış problemleri olması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Sürekli devamsızlık yapan öğrencilerin olumsuz etkileri,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Parçalanmış aile çocuklarının davranış problemleri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r-TR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2023-2024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/>
                        <a:t>EĞİTİM-ÖĞRETİM YILI ÇÖZÜM ÖNERİLERİ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 smtClean="0"/>
                        <a:t>Sıra </a:t>
                      </a:r>
                      <a:r>
                        <a:rPr lang="tr-TR" sz="1600" baseline="0" dirty="0"/>
                        <a:t>talebi belirtildi.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/>
                        <a:t>Veli ziyaretleri sıklaştırılacak,etkinlik yapılacaktır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/>
                        <a:t>İlkokulun salonu kullanılacaktır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/>
                        <a:t>Öğrenci koçluğu sistemi ile çözülecektir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/>
                        <a:t>Muhtarlık kanalıyla evlerine gidilecektir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600" baseline="0" dirty="0"/>
                        <a:t>Bir TKY projesi yapıldı, devam etmektedir.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HARİTAOK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468650" cy="52945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72142" y="548680"/>
            <a:ext cx="7640116" cy="4633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ea typeface="Times New Roman"/>
              </a:rPr>
              <a:t>OKUL HARİTASI</a:t>
            </a:r>
            <a:endParaRPr lang="tr-TR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615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04582"/>
              </p:ext>
            </p:extLst>
          </p:nvPr>
        </p:nvGraphicFramePr>
        <p:xfrm>
          <a:off x="467544" y="1052736"/>
          <a:ext cx="3456384" cy="5045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5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8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4468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500"/>
                        </a:spcAft>
                        <a:buFont typeface="+mj-lt"/>
                        <a:buAutoNum type="romanUcPeriod"/>
                      </a:pPr>
                      <a:r>
                        <a:rPr lang="tr-TR" sz="1500" b="1" kern="1400" spc="25" dirty="0">
                          <a:solidFill>
                            <a:srgbClr val="17365D"/>
                          </a:solidFill>
                          <a:effectLst/>
                          <a:latin typeface="Cambria"/>
                          <a:ea typeface="PMingLiU"/>
                          <a:cs typeface="Times New Roman"/>
                        </a:rPr>
                        <a:t>BÖLÜM</a:t>
                      </a:r>
                      <a:endParaRPr lang="tr-TR" sz="2000" kern="1400" spc="25" dirty="0">
                        <a:solidFill>
                          <a:srgbClr val="17365D"/>
                        </a:solidFill>
                        <a:effectLst/>
                        <a:latin typeface="Cambria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51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8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 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KURUM ADI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Akbelen Şehit Burak Yıldız</a:t>
                      </a:r>
                      <a:r>
                        <a:rPr lang="tr-TR" sz="1200" baseline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İmam Hatip Ortaokulu</a:t>
                      </a: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tr-TR" sz="1200" baseline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Müdürlüğü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İLİ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Mersin</a:t>
                      </a: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İLÇESİ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err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Toroslar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ADRES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/>
                      </a:r>
                      <a:b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Kazım</a:t>
                      </a:r>
                      <a:r>
                        <a:rPr lang="tr-TR" sz="1200" baseline="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Karabekir Cad. No:19</a:t>
                      </a: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 Toroslar- MERSİN </a:t>
                      </a: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WEB ADRES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www.akbeleniho.meb.k12.tr</a:t>
                      </a: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E-PO STA ADRESİ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/>
                      </a:r>
                      <a:br>
                        <a:rPr lang="tr-TR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r>
                        <a:rPr lang="tr-TR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akbeleniho</a:t>
                      </a:r>
                      <a:r>
                        <a:rPr lang="tr-TR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  <a:hlinkClick r:id="rId2"/>
                        </a:rPr>
                        <a:t>@gmail.com</a:t>
                      </a: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 </a:t>
                      </a: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>
                          <a:effectLst/>
                          <a:latin typeface="Calibri"/>
                          <a:ea typeface="PMingLiU"/>
                          <a:cs typeface="Times New Roman"/>
                          <a:sym typeface="Wingdings 2"/>
                        </a:rPr>
                        <a:t></a:t>
                      </a:r>
                      <a:r>
                        <a:rPr lang="tr-TR" sz="1200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tr-TR" sz="8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tr-TR" sz="1000" b="1">
                          <a:effectLst/>
                          <a:latin typeface="Calibri"/>
                          <a:ea typeface="PMingLiU"/>
                          <a:cs typeface="Times New Roman"/>
                        </a:rPr>
                        <a:t>TEL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(0324)  320 02 03</a:t>
                      </a:r>
                      <a:br>
                        <a:rPr lang="tr-TR" sz="12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b="1" dirty="0" smtClean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SOSYALMEDYA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endParaRPr lang="tr-TR" sz="8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/>
                      </a:r>
                      <a:br>
                        <a:rPr lang="tr-TR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</a:br>
                      <a:r>
                        <a:rPr lang="tr-TR" sz="1200" u="non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İnstagram</a:t>
                      </a:r>
                      <a:r>
                        <a:rPr lang="tr-TR" sz="1200" u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:</a:t>
                      </a:r>
                      <a:r>
                        <a:rPr lang="tr-TR" sz="1200" u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 </a:t>
                      </a:r>
                      <a:r>
                        <a:rPr lang="tr-TR" sz="1200" u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akbelensehitburakyildiz</a:t>
                      </a:r>
                      <a:endParaRPr lang="tr-TR" sz="1200" u="non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Facebook: Akbelen </a:t>
                      </a:r>
                      <a:r>
                        <a:rPr lang="tr-TR" sz="1200" u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Şebyiho</a:t>
                      </a:r>
                      <a:endParaRPr lang="tr-TR" sz="1200" u="non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u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Youtube:</a:t>
                      </a:r>
                      <a:r>
                        <a:rPr lang="tr-TR" sz="1200" u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 </a:t>
                      </a:r>
                      <a:r>
                        <a:rPr lang="tr-TR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akbelensehitburakyldzimamh3347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2023-2024                                                 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3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107504" y="0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pic>
        <p:nvPicPr>
          <p:cNvPr id="1026" name="Picture 2" descr="C:\Users\idarepc\Desktop\k_15140424_img_53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928670"/>
            <a:ext cx="4703785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26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-5424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 İlçe Mili Eğitim Müdürlüğü</a:t>
              </a:r>
            </a:p>
          </p:txBody>
        </p:sp>
      </p:grp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8639"/>
              </p:ext>
            </p:extLst>
          </p:nvPr>
        </p:nvGraphicFramePr>
        <p:xfrm>
          <a:off x="899592" y="4357694"/>
          <a:ext cx="6172738" cy="20545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8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30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kern="1200" baseline="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Akbelen</a:t>
                      </a:r>
                      <a:r>
                        <a:rPr lang="tr-TR" sz="1200" b="1" kern="120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Şehit Burak Yıldız  </a:t>
                      </a:r>
                      <a:r>
                        <a:rPr lang="tr-TR" sz="1200" b="1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İmam Hatip Ortaokulu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Müdürlüğü 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Personel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169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2023-2024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169">
                <a:tc>
                  <a:txBody>
                    <a:bodyPr/>
                    <a:lstStyle/>
                    <a:p>
                      <a:pPr marL="1168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/>
                        </a:rPr>
                        <a:t>Müdür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Calibri"/>
                          <a:ea typeface="Times New Roman"/>
                        </a:rPr>
                        <a:t>Müdür</a:t>
                      </a:r>
                      <a:r>
                        <a:rPr lang="tr-TR" sz="1200" b="0" baseline="0" dirty="0">
                          <a:effectLst/>
                          <a:latin typeface="Calibri"/>
                          <a:ea typeface="Times New Roman"/>
                        </a:rPr>
                        <a:t> Yardımcısı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Times New Roman"/>
                          <a:ea typeface="Times New Roman"/>
                        </a:rPr>
                        <a:t>Öğretmen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1168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/>
                        </a:rPr>
                        <a:t>Memur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407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Calibri"/>
                          <a:ea typeface="Times New Roman"/>
                        </a:rPr>
                        <a:t>Hizmetli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 2023-2024                       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4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27584" y="764704"/>
            <a:ext cx="7632848" cy="332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tr-TR" sz="1500" b="1" kern="1400" spc="25" dirty="0">
                <a:solidFill>
                  <a:srgbClr val="17365D"/>
                </a:solidFill>
                <a:latin typeface="Cambria"/>
                <a:ea typeface="PMingLiU"/>
                <a:cs typeface="Times New Roman"/>
              </a:rPr>
              <a:t>II. BÖLÜM</a:t>
            </a:r>
          </a:p>
          <a:p>
            <a:endParaRPr lang="tr-TR" dirty="0"/>
          </a:p>
          <a:p>
            <a:r>
              <a:rPr lang="tr-TR" b="1" dirty="0"/>
              <a:t>          </a:t>
            </a:r>
            <a:r>
              <a:rPr lang="tr-TR" sz="1600" b="1" dirty="0"/>
              <a:t>TARİHÇE</a:t>
            </a:r>
          </a:p>
          <a:p>
            <a:r>
              <a:rPr lang="tr-TR" sz="1600" dirty="0"/>
              <a:t>     Okulumuz binası 2000 yılında İbrahim Karaoğlanoğlu İlköğretim olarak başladı.</a:t>
            </a:r>
          </a:p>
          <a:p>
            <a:r>
              <a:rPr lang="tr-TR" sz="1600" dirty="0"/>
              <a:t>     Okulumuz 2012-2013 Eğitim öğretim yılında 4+4+4 eğitim sistemine geçilmesinden dolayı dört katlı bina Ortaokul olmuştur.</a:t>
            </a:r>
          </a:p>
          <a:p>
            <a:r>
              <a:rPr lang="tr-TR" sz="1600" dirty="0"/>
              <a:t>   Okulumuz  2015-2016 eğitim öğretim yılında  09/02015 tarih ve 7103178  sayılı valilik onayı ile kademeli olarak İmam Hatip Ortaokulu Olmuştur.</a:t>
            </a:r>
            <a:r>
              <a:rPr lang="tr-TR" sz="1600" dirty="0">
                <a:ea typeface="PMingLiU"/>
                <a:cs typeface="Times New Roman"/>
              </a:rPr>
              <a:t> Akbelen Şehit Burak Yıldız İmam Hatip Ortaokulu olarak ismi değiştirilmiştir. Okulumuzda toplam </a:t>
            </a:r>
            <a:r>
              <a:rPr lang="tr-TR" sz="1600" dirty="0" smtClean="0">
                <a:ea typeface="PMingLiU"/>
                <a:cs typeface="Times New Roman"/>
              </a:rPr>
              <a:t>19 </a:t>
            </a:r>
            <a:r>
              <a:rPr lang="tr-TR" sz="1600" dirty="0">
                <a:ea typeface="PMingLiU"/>
                <a:cs typeface="Times New Roman"/>
              </a:rPr>
              <a:t>sınıf ve 330 öğrenci bulunmaktadır. Ayrıca okul bünyemizde 2021-2022 yılından itibaren 2 adet anasınıfımız eğitim öğretime başlamıştır.</a:t>
            </a:r>
            <a:endParaRPr lang="tr-TR" sz="1600" dirty="0"/>
          </a:p>
          <a:p>
            <a:pPr algn="r"/>
            <a:r>
              <a:rPr lang="tr-TR" sz="1600" dirty="0"/>
              <a:t> </a:t>
            </a:r>
          </a:p>
        </p:txBody>
      </p:sp>
      <p:cxnSp>
        <p:nvCxnSpPr>
          <p:cNvPr id="17" name="16 Düz Bağlayıcı"/>
          <p:cNvCxnSpPr/>
          <p:nvPr/>
        </p:nvCxnSpPr>
        <p:spPr>
          <a:xfrm>
            <a:off x="899592" y="112474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928662" y="3714752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                                                                  TANITIM</a:t>
            </a: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827584" y="1145941"/>
            <a:ext cx="7632848" cy="4299780"/>
            <a:chOff x="620688" y="1527919"/>
            <a:chExt cx="5400600" cy="5928338"/>
          </a:xfrm>
        </p:grpSpPr>
        <p:sp>
          <p:nvSpPr>
            <p:cNvPr id="9" name="Dikdörtgen 8"/>
            <p:cNvSpPr/>
            <p:nvPr/>
          </p:nvSpPr>
          <p:spPr>
            <a:xfrm>
              <a:off x="620688" y="1527919"/>
              <a:ext cx="5400600" cy="4243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ln w="1905"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MİSYONUMUZ</a:t>
              </a:r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20688" y="1982165"/>
              <a:ext cx="5400600" cy="547409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tr-TR" sz="1400" b="1" dirty="0" err="1">
                  <a:solidFill>
                    <a:schemeClr val="tx1"/>
                  </a:solidFill>
                  <a:ea typeface="Times New Roman"/>
                </a:rPr>
                <a:t>Akbelen</a:t>
              </a:r>
              <a:r>
                <a:rPr lang="tr-TR" sz="1400" b="1" dirty="0">
                  <a:solidFill>
                    <a:schemeClr val="tx1"/>
                  </a:solidFill>
                  <a:ea typeface="Times New Roman"/>
                </a:rPr>
                <a:t> Şehit Burak Yıldız  İmam Hatip Ortaokulu </a:t>
              </a:r>
              <a:r>
                <a:rPr lang="tr-TR" sz="1400" dirty="0"/>
                <a:t>Milli Eğitim sisteminin genel amaç ve temel ilkeleri doğrultusunda; yasa ve diğer mevzuatın uygulanması ve geliştirilmesini,</a:t>
              </a:r>
            </a:p>
            <a:p>
              <a:pPr lvl="0"/>
              <a:r>
                <a:rPr lang="tr-TR" sz="1400" b="1" dirty="0"/>
                <a:t> İşleri yapan değil ;İşleri doğru yapan, </a:t>
              </a:r>
              <a:endParaRPr lang="tr-TR" sz="1400" dirty="0"/>
            </a:p>
            <a:p>
              <a:pPr lvl="0"/>
              <a:r>
                <a:rPr lang="tr-TR" sz="1400" b="1" dirty="0"/>
                <a:t>Sorgulayan, Araştıran,</a:t>
              </a:r>
              <a:endParaRPr lang="tr-TR" sz="1400" dirty="0"/>
            </a:p>
            <a:p>
              <a:pPr lvl="0"/>
              <a:r>
                <a:rPr lang="tr-TR" sz="1400" b="1" dirty="0"/>
                <a:t>Sağlıklı, iletişim kuran,</a:t>
              </a:r>
              <a:endParaRPr lang="tr-TR" sz="1400" dirty="0"/>
            </a:p>
            <a:p>
              <a:pPr lvl="0"/>
              <a:r>
                <a:rPr lang="tr-TR" sz="1400" b="1" dirty="0"/>
                <a:t>Yaşamı kullanma becerisini kazanmış, </a:t>
              </a:r>
              <a:endParaRPr lang="tr-TR" sz="1400" dirty="0"/>
            </a:p>
            <a:p>
              <a:pPr lvl="0"/>
              <a:r>
                <a:rPr lang="tr-TR" sz="1400" b="1" dirty="0"/>
                <a:t>Düşünen düşündüren,</a:t>
              </a:r>
              <a:endParaRPr lang="tr-TR" sz="1400" dirty="0"/>
            </a:p>
            <a:p>
              <a:pPr lvl="0"/>
              <a:r>
                <a:rPr lang="tr-TR" sz="1400" b="1" dirty="0"/>
                <a:t>Demokratik kişilik eğitimi. anlayışı ile çalışmak ,Türk Milli Eğitiminin temel amaçlarında belirtilen vatana millete faydalı bireyler yetiştirmektir.</a:t>
              </a:r>
              <a:endParaRPr lang="tr-TR" sz="1400" dirty="0"/>
            </a:p>
            <a:p>
              <a:pPr algn="just" defTabSz="444500"/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  <a:p>
              <a:pPr algn="just">
                <a:tabLst>
                  <a:tab pos="444500" algn="l"/>
                </a:tabLst>
              </a:pPr>
              <a:endParaRPr lang="tr-TR" sz="1400" dirty="0"/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827584" y="3807042"/>
            <a:ext cx="7630136" cy="2559477"/>
            <a:chOff x="620688" y="5076057"/>
            <a:chExt cx="5722602" cy="3412636"/>
          </a:xfrm>
        </p:grpSpPr>
        <p:sp>
          <p:nvSpPr>
            <p:cNvPr id="10" name="Dikdörtgen 9"/>
            <p:cNvSpPr/>
            <p:nvPr/>
          </p:nvSpPr>
          <p:spPr>
            <a:xfrm>
              <a:off x="620688" y="5493001"/>
              <a:ext cx="5722602" cy="299569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tr-TR" sz="1400" dirty="0"/>
                <a:t>	Kendini sürekli yenileyen,</a:t>
              </a:r>
              <a:r>
                <a:rPr lang="tr-TR" sz="1400" b="1" dirty="0"/>
                <a:t> </a:t>
              </a:r>
            </a:p>
            <a:p>
              <a:pPr lvl="0"/>
              <a:r>
                <a:rPr lang="tr-TR" sz="1400" b="1" dirty="0"/>
                <a:t>Fikirlere değer verilen,</a:t>
              </a:r>
              <a:endParaRPr lang="tr-TR" sz="1400" dirty="0"/>
            </a:p>
            <a:p>
              <a:pPr lvl="0"/>
              <a:r>
                <a:rPr lang="tr-TR" sz="1400" b="1" dirty="0"/>
                <a:t>Fikir alışverişinin gerçekleştirildiği, </a:t>
              </a:r>
              <a:endParaRPr lang="tr-TR" sz="1400" dirty="0"/>
            </a:p>
            <a:p>
              <a:pPr lvl="0"/>
              <a:r>
                <a:rPr lang="tr-TR" sz="1400" b="1" dirty="0"/>
                <a:t>Okumanın ve kendini gerçekleştirmenin yaygın olduğu,</a:t>
              </a:r>
              <a:endParaRPr lang="tr-TR" sz="1400" dirty="0"/>
            </a:p>
            <a:p>
              <a:pPr lvl="0"/>
              <a:r>
                <a:rPr lang="tr-TR" sz="1400" b="1" dirty="0"/>
                <a:t>Buluşçuluğun, icat etmenin ödüllendirildiği,</a:t>
              </a:r>
              <a:endParaRPr lang="tr-TR" sz="1400" dirty="0"/>
            </a:p>
            <a:p>
              <a:pPr lvl="0"/>
              <a:r>
                <a:rPr lang="tr-TR" sz="1400" b="1" dirty="0"/>
                <a:t>Değerlerin egemen olduğu,</a:t>
              </a:r>
              <a:endParaRPr lang="tr-TR" sz="1400" dirty="0"/>
            </a:p>
            <a:p>
              <a:pPr lvl="0"/>
              <a:r>
                <a:rPr lang="tr-TR" sz="1400" b="1" dirty="0"/>
                <a:t>Herkesi bir vizyon geliştirmeye yüreklendirmektir.</a:t>
              </a:r>
              <a:endParaRPr lang="tr-TR" sz="1400" dirty="0"/>
            </a:p>
            <a:p>
              <a:pPr algn="just" defTabSz="266700"/>
              <a:endParaRPr lang="tr-TR" sz="1400" dirty="0"/>
            </a:p>
            <a:p>
              <a:pPr algn="just" defTabSz="266700"/>
              <a:endParaRPr lang="tr-TR" sz="1400" dirty="0"/>
            </a:p>
            <a:p>
              <a:pPr algn="just" defTabSz="266700"/>
              <a:endParaRPr lang="tr-TR" sz="1400" dirty="0"/>
            </a:p>
          </p:txBody>
        </p:sp>
        <p:sp>
          <p:nvSpPr>
            <p:cNvPr id="4" name="Dikdörtgen 3"/>
            <p:cNvSpPr/>
            <p:nvPr/>
          </p:nvSpPr>
          <p:spPr>
            <a:xfrm>
              <a:off x="620688" y="5076057"/>
              <a:ext cx="5722602" cy="410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latin typeface="+mj-lt"/>
                </a:rPr>
                <a:t>VİZYONUMUZ</a:t>
              </a:r>
              <a:endParaRPr lang="tr-TR" sz="1400" dirty="0">
                <a:latin typeface="+mj-lt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5" name="Metin kutusu 14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sp>
        <p:nvSpPr>
          <p:cNvPr id="17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</a:rPr>
              <a:t>		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5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995900"/>
            <a:ext cx="7640116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ea typeface="Times New Roman"/>
              </a:rPr>
              <a:t>DEĞER VE İLKELERİMİZ</a:t>
            </a:r>
            <a:endParaRPr lang="tr-TR" sz="1600" dirty="0">
              <a:latin typeface="Times New Roman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	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6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54766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971600" y="1628800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sz="1400" dirty="0"/>
              <a:t>Disiplin, başarımızın ön şartıdır.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Adil ödül sistemi ön koşulumuzdur. Her türlü başarı ödüllendirilir.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İlgiye dayalı güdüleme gerçekleştirilir.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Eleştirel düşünceye önem verilir.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Farklı düşünme ve bunu ifade edebilme teşvik edilir.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Her türlü yenilik ve değişmeye açıklık esastır.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Okul, toplumun her türlü önerilerine açıktır.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Her şeyde insanı temel değer olarak ele alırız. Bütün paydaşlarımızın sağlığı , mutluluğu ve başarısı için gayret gösteririz. Özellikle gençlerimizi bu doğrultuda yönlendirip, motive ederek hayata hazırlarız.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Her anlamda öğrencilerimize model olmaya çalışırız.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Bütün paydaşlarımız için vazgeçilmez iki değerimiz sevgi ve saygıdır. Bütün paydaşlarımızı karşılıklı sevgi ve saygıya dayalı bir dünya içinde yaşatarak memnuniyetlerini sağlamak esastır.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Katılımcılık ve paylaşımcılık ekip anlayışımızın ve takım olarak çalışma ruhumuzun göstergesidir.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Öğrencilerimizi üreticiliğe ve yenilikçi olmaya özendirir ve teşvik ederiz. Okulumuzda yürütülen projeler , yapılan yarışmalar bu hedefimize ulaşmada başvurulan araçlardır.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Öğrencilerimizin bireysel farklılıklarını dikkate alır ve her öğrencinin öğrenebileceği fikrine inanırız.</a:t>
            </a:r>
          </a:p>
          <a:p>
            <a:pPr lvl="0">
              <a:buFont typeface="Arial" pitchFamily="34" charset="0"/>
              <a:buChar char="•"/>
            </a:pPr>
            <a:r>
              <a:rPr lang="tr-TR" sz="1400" dirty="0"/>
              <a:t>Ulu Önder Atatürk ‘ ün “ Hayatta en hakiki mürşit ilimdir” sözünden hareketle bilimsel ve gerçekçi düşünceyi tüm paydaşlarımıza özellikle, öğrencilerimize benimsetip , davranış haline getirmek temel değerlerimizdendir.</a:t>
            </a:r>
          </a:p>
          <a:p>
            <a:pPr>
              <a:buFont typeface="Arial" pitchFamily="34" charset="0"/>
              <a:buChar char="•"/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İlçe Mili Eğitim Müdürlüğü</a:t>
              </a: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72311" y="548680"/>
            <a:ext cx="6319969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ea typeface="Times New Roman"/>
              </a:rPr>
              <a:t>BİNA BİLGİLERİ</a:t>
            </a:r>
            <a:endParaRPr lang="tr-TR" sz="1600" dirty="0">
              <a:latin typeface="Times New Roman"/>
              <a:ea typeface="Times New Roman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25077"/>
              </p:ext>
            </p:extLst>
          </p:nvPr>
        </p:nvGraphicFramePr>
        <p:xfrm>
          <a:off x="772311" y="1268760"/>
          <a:ext cx="7760129" cy="1152128"/>
        </p:xfrm>
        <a:graphic>
          <a:graphicData uri="http://schemas.openxmlformats.org/drawingml/2006/table">
            <a:tbl>
              <a:tblPr/>
              <a:tblGrid>
                <a:gridCol w="7760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2023-2024</a:t>
                      </a:r>
                      <a:r>
                        <a:rPr lang="tr-TR" sz="1600" b="1" baseline="0" dirty="0" smtClean="0"/>
                        <a:t> </a:t>
                      </a:r>
                      <a:r>
                        <a:rPr lang="tr-TR" sz="1600" b="1" baseline="0" dirty="0"/>
                        <a:t>EĞİTİM-ÖĞRETİM YILI</a:t>
                      </a:r>
                    </a:p>
                    <a:p>
                      <a:r>
                        <a:rPr lang="tr-TR" sz="1600" baseline="0" dirty="0"/>
                        <a:t>Tek bina; 1 Fen Laboratuarı,1 Teknoloji Tasarım Atölyesi, 2 Ana Sınıfı, 24 Derslik , 1 Müdür Yardımcısı Odası ,1 Memur Odası, 1 Müdür Odası, 1 Rehberlik servisi odası, 1 Arşiv , 1 Hizmetli odası ,1 Öğretmenler Odası. Klima ile ısınmaktadır. </a:t>
                      </a:r>
                      <a:endParaRPr lang="tr-TR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>
            <a:off x="1259632" y="2492896"/>
            <a:ext cx="6552728" cy="3816424"/>
          </a:xfrm>
          <a:prstGeom prst="rect">
            <a:avLst/>
          </a:prstGeom>
        </p:spPr>
      </p:pic>
      <p:sp>
        <p:nvSpPr>
          <p:cNvPr id="9" name="Slayt Numarası Yer Tutucusu 4"/>
          <p:cNvSpPr txBox="1">
            <a:spLocks/>
          </p:cNvSpPr>
          <p:nvPr/>
        </p:nvSpPr>
        <p:spPr>
          <a:xfrm>
            <a:off x="152400" y="65646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	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7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-26127" y="-11962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 İlçe Mili Eğitim Müdürlüğü</a:t>
              </a: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14270"/>
              </p:ext>
            </p:extLst>
          </p:nvPr>
        </p:nvGraphicFramePr>
        <p:xfrm>
          <a:off x="755576" y="2060848"/>
          <a:ext cx="7261778" cy="2448274"/>
        </p:xfrm>
        <a:graphic>
          <a:graphicData uri="http://schemas.openxmlformats.org/drawingml/2006/table">
            <a:tbl>
              <a:tblPr firstRow="1" firstCol="1" bandRow="1"/>
              <a:tblGrid>
                <a:gridCol w="1357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3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422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91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46815">
                <a:tc gridSpan="13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tr-TR" sz="9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A.</a:t>
                      </a:r>
                      <a:r>
                        <a:rPr lang="tr-TR" sz="900" b="1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ÖĞRENCİ BİLGİLERİ (OKUL ÖNCESİ-İLKOKUL- ORTAOKUL-LİSE İÇİN DÜZENLEYİNİZ)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2015-2016</a:t>
                      </a:r>
                      <a:r>
                        <a:rPr lang="tr-TR" sz="1200" baseline="0" dirty="0">
                          <a:effectLst/>
                          <a:latin typeface="Times New Roman"/>
                          <a:ea typeface="Times New Roman"/>
                        </a:rPr>
                        <a:t>  EĞİTİM- ÖĞRETİM YILI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5. 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6. 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7.SINIF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8.SINIF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Times New Roman"/>
                          <a:ea typeface="Times New Roman"/>
                        </a:rPr>
                        <a:t>ÖĞRENCİ SAYISI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84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OKUL ÖNCESİ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/>
                          <a:ea typeface="Times New Roman"/>
                        </a:rPr>
                        <a:t>OKUL ÖNCESİ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Slayt Numarası Yer Tutucusu 4"/>
          <p:cNvSpPr txBox="1">
            <a:spLocks/>
          </p:cNvSpPr>
          <p:nvPr/>
        </p:nvSpPr>
        <p:spPr>
          <a:xfrm>
            <a:off x="0" y="64122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		</a:t>
            </a:r>
            <a:r>
              <a:rPr lang="tr-TR" sz="1300" dirty="0">
                <a:solidFill>
                  <a:prstClr val="black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prstClr val="black"/>
                </a:solidFill>
              </a:rPr>
              <a:pPr algn="l"/>
              <a:t>8</a:t>
            </a:fld>
            <a:r>
              <a:rPr lang="tr-TR" sz="1300" dirty="0">
                <a:solidFill>
                  <a:prstClr val="black"/>
                </a:solidFill>
              </a:rPr>
              <a:t> -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60893" y="908720"/>
            <a:ext cx="74674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prstClr val="black"/>
                </a:solidFill>
                <a:latin typeface="Cambria" pitchFamily="18" charset="0"/>
              </a:rPr>
              <a:t>AKBELEN ŞEHİT BURAK YILDIZ İMAM - HATİP ORTAOKULUNDA BULUNAN ÖĞRENCİ BİLGİLERİ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28499" y="5013176"/>
            <a:ext cx="5851813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17 öğrencimiz hafızlık yapmakta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979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Toroslar  İlçe Mili Eğitim Müdürlüğü</a:t>
              </a:r>
            </a:p>
          </p:txBody>
        </p:sp>
      </p:grpSp>
      <p:sp>
        <p:nvSpPr>
          <p:cNvPr id="8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Akbelen Şehit Burak Yıldız İmam Hatip Ortaokulu Müdürlüğü Brifing 2023-2024 	</a:t>
            </a:r>
            <a:r>
              <a:rPr lang="tr-TR" sz="1300" dirty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9</a:t>
            </a:fld>
            <a:r>
              <a:rPr lang="tr-TR" sz="1300" dirty="0">
                <a:solidFill>
                  <a:schemeClr val="tx1"/>
                </a:solidFill>
              </a:rPr>
              <a:t> -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93049"/>
              </p:ext>
            </p:extLst>
          </p:nvPr>
        </p:nvGraphicFramePr>
        <p:xfrm>
          <a:off x="861060" y="2238304"/>
          <a:ext cx="6735277" cy="157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2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2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2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26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0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2022-2023</a:t>
                      </a:r>
                      <a:r>
                        <a:rPr lang="tr-TR" sz="1200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EĞİTİM ÖĞRETİM YILI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OKULUN ADI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Derslik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Şube Sayısı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Öğrenci (Kız)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Öğrenci (Erkek)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Öğrenci (Toplam)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AKBELEN ŞEHİT BURAK YILDIZ İMAM-</a:t>
                      </a:r>
                      <a:r>
                        <a:rPr lang="tr-TR" sz="1200" baseline="0" dirty="0">
                          <a:effectLst/>
                        </a:rPr>
                        <a:t> HATİP </a:t>
                      </a:r>
                      <a:r>
                        <a:rPr lang="tr-TR" sz="1200" dirty="0">
                          <a:effectLst/>
                        </a:rPr>
                        <a:t>ORTOKULU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153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imes New Roman"/>
                          <a:ea typeface="Times New Roman"/>
                        </a:rPr>
                        <a:t>313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560893" y="908720"/>
            <a:ext cx="746749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/>
              <a:t>Derslik – Şube- Öğrenci Sayıları</a:t>
            </a:r>
            <a:br>
              <a:rPr lang="tr-TR" dirty="0"/>
            </a:br>
            <a:endParaRPr lang="tr-TR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1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</TotalTime>
  <Words>1047</Words>
  <Application>Microsoft Office PowerPoint</Application>
  <PresentationFormat>Ekran Gösterisi (4:3)</PresentationFormat>
  <Paragraphs>294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Ofis Teması</vt:lpstr>
      <vt:lpstr>Özel Tasarım</vt:lpstr>
      <vt:lpstr>Default Design</vt:lpstr>
      <vt:lpstr>BRİFİNG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Alaaddin DÖNER</dc:creator>
  <cp:lastModifiedBy>Müdür</cp:lastModifiedBy>
  <cp:revision>528</cp:revision>
  <cp:lastPrinted>2024-02-07T06:04:36Z</cp:lastPrinted>
  <dcterms:created xsi:type="dcterms:W3CDTF">2010-12-28T08:13:00Z</dcterms:created>
  <dcterms:modified xsi:type="dcterms:W3CDTF">2024-02-07T07:09:28Z</dcterms:modified>
</cp:coreProperties>
</file>