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  <p:sldMasterId id="2147483696" r:id="rId3"/>
  </p:sldMasterIdLst>
  <p:notesMasterIdLst>
    <p:notesMasterId r:id="rId21"/>
  </p:notesMasterIdLst>
  <p:sldIdLst>
    <p:sldId id="377" r:id="rId4"/>
    <p:sldId id="286" r:id="rId5"/>
    <p:sldId id="258" r:id="rId6"/>
    <p:sldId id="261" r:id="rId7"/>
    <p:sldId id="264" r:id="rId8"/>
    <p:sldId id="265" r:id="rId9"/>
    <p:sldId id="412" r:id="rId10"/>
    <p:sldId id="411" r:id="rId11"/>
    <p:sldId id="271" r:id="rId12"/>
    <p:sldId id="365" r:id="rId13"/>
    <p:sldId id="415" r:id="rId14"/>
    <p:sldId id="413" r:id="rId15"/>
    <p:sldId id="417" r:id="rId16"/>
    <p:sldId id="418" r:id="rId17"/>
    <p:sldId id="419" r:id="rId18"/>
    <p:sldId id="420" r:id="rId19"/>
    <p:sldId id="421" r:id="rId20"/>
  </p:sldIdLst>
  <p:sldSz cx="9144000" cy="6858000" type="screen4x3"/>
  <p:notesSz cx="10234613" cy="70993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pak" id="{ECC1A5B8-B4B2-4846-985A-48BE6D5E2F23}">
          <p14:sldIdLst>
            <p14:sldId id="377"/>
            <p14:sldId id="286"/>
          </p14:sldIdLst>
        </p14:section>
        <p14:section name="Sunum İçerik - index" id="{7FB57D28-8BAC-4008-8A2C-6D8597C52D65}">
          <p14:sldIdLst>
            <p14:sldId id="258"/>
            <p14:sldId id="261"/>
            <p14:sldId id="264"/>
            <p14:sldId id="265"/>
            <p14:sldId id="412"/>
            <p14:sldId id="411"/>
            <p14:sldId id="271"/>
            <p14:sldId id="365"/>
            <p14:sldId id="415"/>
            <p14:sldId id="413"/>
            <p14:sldId id="417"/>
            <p14:sldId id="418"/>
            <p14:sldId id="419"/>
            <p14:sldId id="420"/>
            <p14:sldId id="4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8934" autoAdjust="0"/>
  </p:normalViewPr>
  <p:slideViewPr>
    <p:cSldViewPr>
      <p:cViewPr>
        <p:scale>
          <a:sx n="100" d="100"/>
          <a:sy n="100" d="100"/>
        </p:scale>
        <p:origin x="-726" y="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770" y="-108"/>
      </p:cViewPr>
      <p:guideLst>
        <p:guide orient="horz" pos="2236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797022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A6347-1860-48BE-A72E-C4887E2CB1FC}" type="datetimeFigureOut">
              <a:rPr lang="tr-TR" smtClean="0"/>
              <a:pPr/>
              <a:t>03.12.2015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023005" y="3371809"/>
            <a:ext cx="8188606" cy="31945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A5EBE-C6B0-48D9-B727-74167205C8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96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A5EBE-C6B0-48D9-B727-74167205C840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B103-2655-47CF-A560-EA494C24F404}" type="datetime1">
              <a:rPr lang="tr-TR" smtClean="0"/>
              <a:pPr/>
              <a:t>03.12.2015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553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7133-45D6-4301-8FE7-6F6810A9076F}" type="datetime1">
              <a:rPr lang="tr-TR" smtClean="0"/>
              <a:pPr/>
              <a:t>03.12.2015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98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A400-C2AB-4B32-9570-FBA7B7875C76}" type="datetime1">
              <a:rPr lang="tr-TR" smtClean="0"/>
              <a:pPr/>
              <a:t>03.12.2015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61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03.12.2015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03.12.2015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03.12.2015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03.12.2015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03.12.2015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D9BB-D460-431B-AC22-08A88D6EF597}" type="datetime1">
              <a:rPr lang="tr-TR" smtClean="0"/>
              <a:pPr/>
              <a:t>03.12.2015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7490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03.12.2015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3" name="Picture 21" descr="stu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</p:spPr>
      </p:pic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www.company.com</a:t>
            </a:r>
            <a:endParaRPr lang="fr-F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solidFill>
            <a:schemeClr val="bg1"/>
          </a:solidFill>
          <a:ln algn="ctr"/>
        </p:spPr>
        <p:txBody>
          <a:bodyPr lIns="91440" anchor="t"/>
          <a:lstStyle>
            <a:lvl1pPr algn="ctr">
              <a:spcBef>
                <a:spcPct val="20000"/>
              </a:spcBef>
              <a:defRPr sz="4000" b="1">
                <a:solidFill>
                  <a:srgbClr val="FCAB1A"/>
                </a:solidFill>
                <a:latin typeface="Verdana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ABB8-D2F0-440C-84D4-45F1CF5230A4}" type="datetime1">
              <a:rPr lang="tr-TR" smtClean="0"/>
              <a:pPr/>
              <a:t>03.12.2015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024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15200" y="1400175"/>
            <a:ext cx="1828800" cy="47720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828800" y="1400175"/>
            <a:ext cx="5334000" cy="47720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1828800" y="2133600"/>
            <a:ext cx="7162800" cy="4038600"/>
          </a:xfrm>
        </p:spPr>
        <p:txBody>
          <a:bodyPr/>
          <a:lstStyle/>
          <a:p>
            <a:r>
              <a:rPr lang="tr-TR" smtClean="0"/>
              <a:t>Grafik eklemek için simgeyi tıklatın</a:t>
            </a:r>
            <a:endParaRPr lang="tr-T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C507-5397-435E-8B9C-296E2656C87B}" type="datetime1">
              <a:rPr lang="tr-TR" smtClean="0"/>
              <a:pPr/>
              <a:t>03.12.2015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19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76E-E20A-4709-B3A0-9321770E2A9A}" type="datetime1">
              <a:rPr lang="tr-TR" smtClean="0"/>
              <a:pPr/>
              <a:t>03.12.2015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61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7571-8F18-40D8-8AF3-CCCE6725ACA8}" type="datetime1">
              <a:rPr lang="tr-TR" smtClean="0"/>
              <a:pPr/>
              <a:t>03.12.2015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05E-8F42-460F-BB4B-F2521893474E}" type="datetime1">
              <a:rPr lang="tr-TR" smtClean="0"/>
              <a:pPr/>
              <a:t>03.12.2015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38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8D4-8CAB-4B77-B94F-C66A55855446}" type="datetime1">
              <a:rPr lang="tr-TR" smtClean="0"/>
              <a:pPr/>
              <a:t>03.12.2015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150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63B7-B0CD-4D86-A0CC-60B9D479BCA8}" type="datetime1">
              <a:rPr lang="tr-TR" smtClean="0"/>
              <a:pPr/>
              <a:t>03.12.2015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66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E348-5DB4-423F-8AE8-FC9EF5945A59}" type="datetime1">
              <a:rPr lang="tr-TR" smtClean="0"/>
              <a:pPr/>
              <a:t>03.12.2015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47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DFB4-385D-4C7B-89F2-118E25FCA55C}" type="datetimeFigureOut">
              <a:rPr lang="tr-TR" smtClean="0"/>
              <a:pPr/>
              <a:t>03.12.2015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stuf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</p:spPr>
      </p:pic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1295400" y="1752600"/>
            <a:ext cx="7848600" cy="3505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400175"/>
            <a:ext cx="7315200" cy="5810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fr-F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133600"/>
            <a:ext cx="716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FR" smtClean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www.company.com</a:t>
            </a:r>
            <a:endParaRPr lang="fr-FR"/>
          </a:p>
        </p:txBody>
      </p:sp>
      <p:sp>
        <p:nvSpPr>
          <p:cNvPr id="1047" name="Oval 23"/>
          <p:cNvSpPr>
            <a:spLocks noChangeArrowheads="1"/>
          </p:cNvSpPr>
          <p:nvPr/>
        </p:nvSpPr>
        <p:spPr bwMode="auto">
          <a:xfrm>
            <a:off x="1433513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48" name="Oval 24"/>
          <p:cNvSpPr>
            <a:spLocks noChangeArrowheads="1"/>
          </p:cNvSpPr>
          <p:nvPr/>
        </p:nvSpPr>
        <p:spPr bwMode="auto">
          <a:xfrm>
            <a:off x="2193925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49" name="Oval 25"/>
          <p:cNvSpPr>
            <a:spLocks noChangeArrowheads="1"/>
          </p:cNvSpPr>
          <p:nvPr/>
        </p:nvSpPr>
        <p:spPr bwMode="auto">
          <a:xfrm>
            <a:off x="2954338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50" name="Oval 26"/>
          <p:cNvSpPr>
            <a:spLocks noChangeArrowheads="1"/>
          </p:cNvSpPr>
          <p:nvPr/>
        </p:nvSpPr>
        <p:spPr bwMode="auto">
          <a:xfrm>
            <a:off x="371475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51" name="Oval 27"/>
          <p:cNvSpPr>
            <a:spLocks noChangeArrowheads="1"/>
          </p:cNvSpPr>
          <p:nvPr/>
        </p:nvSpPr>
        <p:spPr bwMode="auto">
          <a:xfrm>
            <a:off x="4475163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52" name="Oval 28"/>
          <p:cNvSpPr>
            <a:spLocks noChangeArrowheads="1"/>
          </p:cNvSpPr>
          <p:nvPr/>
        </p:nvSpPr>
        <p:spPr bwMode="auto">
          <a:xfrm>
            <a:off x="5237163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53" name="Oval 29"/>
          <p:cNvSpPr>
            <a:spLocks noChangeArrowheads="1"/>
          </p:cNvSpPr>
          <p:nvPr/>
        </p:nvSpPr>
        <p:spPr bwMode="auto">
          <a:xfrm>
            <a:off x="5997575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54" name="Oval 30"/>
          <p:cNvSpPr>
            <a:spLocks noChangeArrowheads="1"/>
          </p:cNvSpPr>
          <p:nvPr/>
        </p:nvSpPr>
        <p:spPr bwMode="auto">
          <a:xfrm>
            <a:off x="6757988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55" name="Oval 31"/>
          <p:cNvSpPr>
            <a:spLocks noChangeArrowheads="1"/>
          </p:cNvSpPr>
          <p:nvPr/>
        </p:nvSpPr>
        <p:spPr bwMode="auto">
          <a:xfrm>
            <a:off x="751840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56" name="Oval 32"/>
          <p:cNvSpPr>
            <a:spLocks noChangeArrowheads="1"/>
          </p:cNvSpPr>
          <p:nvPr/>
        </p:nvSpPr>
        <p:spPr bwMode="auto">
          <a:xfrm>
            <a:off x="828040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mailto:korfezmeb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23595" y="332656"/>
            <a:ext cx="8220405" cy="897147"/>
          </a:xfrm>
        </p:spPr>
        <p:txBody>
          <a:bodyPr anchor="ctr">
            <a:noAutofit/>
          </a:bodyPr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Gabriola" pitchFamily="82" charset="0"/>
              </a:rPr>
              <a:t>T.C.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latin typeface="Gabriola" pitchFamily="82" charset="0"/>
              </a:rPr>
              <a:t>TOROSLAR KAYMAKAMLIĞI</a:t>
            </a:r>
            <a:endParaRPr lang="tr-TR" b="1" dirty="0">
              <a:solidFill>
                <a:schemeClr val="tx1"/>
              </a:solidFill>
              <a:latin typeface="Gabriola" pitchFamily="82" charset="0"/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  <a:latin typeface="Gabriola" pitchFamily="82" charset="0"/>
              </a:rPr>
              <a:t>TOROSLAR AKBELEN İMAM -HATİP </a:t>
            </a:r>
            <a:r>
              <a:rPr lang="tr-TR" b="1" dirty="0" smtClean="0">
                <a:solidFill>
                  <a:schemeClr val="tx1"/>
                </a:solidFill>
                <a:latin typeface="Gabriola" pitchFamily="82" charset="0"/>
              </a:rPr>
              <a:t>ORTAOKULU  MÜDÜRLÜĞÜ</a:t>
            </a:r>
            <a:endParaRPr lang="tr-TR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323862" y="2672916"/>
            <a:ext cx="5820137" cy="1048692"/>
          </a:xfrm>
        </p:spPr>
        <p:txBody>
          <a:bodyPr anchor="ctr">
            <a:noAutofit/>
          </a:bodyPr>
          <a:lstStyle/>
          <a:p>
            <a:pPr algn="ctr"/>
            <a:r>
              <a:rPr lang="tr-T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BRİFİNG</a:t>
            </a:r>
            <a:endParaRPr lang="tr-TR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10117" cy="1008112"/>
          </a:xfrm>
          <a:prstGeom prst="rect">
            <a:avLst/>
          </a:prstGeom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3461259" y="3352416"/>
            <a:ext cx="5682740" cy="10486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all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tr-TR" sz="9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DOSYASI</a:t>
            </a:r>
            <a:endParaRPr lang="tr-TR" sz="96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3461260" y="1894254"/>
            <a:ext cx="5682739" cy="10486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all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tr-TR" sz="9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2015-2016</a:t>
            </a:r>
            <a:endParaRPr lang="tr-TR" sz="96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467877" y="6291318"/>
            <a:ext cx="2064231" cy="2623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2015- 2016</a:t>
            </a:r>
            <a:endParaRPr lang="tr-TR" sz="2400" b="1" dirty="0">
              <a:solidFill>
                <a:srgbClr val="4F81BD">
                  <a:lumMod val="75000"/>
                </a:srgb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0" y="71322"/>
            <a:ext cx="9185936" cy="866437"/>
            <a:chOff x="0" y="3994375"/>
            <a:chExt cx="6858000" cy="1155249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4" name="Metin kutusu 13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1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İbrahim Karaoğlanoğlu Ortaokulu </a:t>
            </a:r>
            <a:r>
              <a:rPr lang="tr-TR" sz="1100" dirty="0" smtClean="0">
                <a:solidFill>
                  <a:schemeClr val="bg1">
                    <a:lumMod val="75000"/>
                  </a:schemeClr>
                </a:solidFill>
              </a:rPr>
              <a:t>Müdürlüğü Brifing  2014-2015             </a:t>
            </a:r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10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09195"/>
              </p:ext>
            </p:extLst>
          </p:nvPr>
        </p:nvGraphicFramePr>
        <p:xfrm>
          <a:off x="683568" y="2060848"/>
          <a:ext cx="7272808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4032448"/>
              </a:tblGrid>
              <a:tr h="892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2015-2016</a:t>
                      </a:r>
                      <a:r>
                        <a:rPr lang="tr-TR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 EĞİTİM</a:t>
                      </a:r>
                      <a:r>
                        <a:rPr lang="tr-TR" sz="1200" baseline="0" dirty="0" smtClean="0">
                          <a:effectLst/>
                          <a:latin typeface="Times New Roman"/>
                          <a:ea typeface="Times New Roman"/>
                        </a:rPr>
                        <a:t> ÖĞRETİM YILI</a:t>
                      </a:r>
                      <a:endParaRPr lang="tr-TR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+mn-ea"/>
                        </a:rPr>
                        <a:t>Derslik</a:t>
                      </a:r>
                      <a:r>
                        <a:rPr lang="tr-TR" sz="1200" baseline="0" dirty="0" smtClean="0">
                          <a:effectLst/>
                          <a:latin typeface="+mn-lt"/>
                          <a:ea typeface="+mn-ea"/>
                        </a:rPr>
                        <a:t> Başına Düşen Öğrenci Sayısı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+mn-ea"/>
                        </a:rPr>
                        <a:t>Okul</a:t>
                      </a:r>
                      <a:r>
                        <a:rPr lang="tr-TR" sz="1200" baseline="0" dirty="0" smtClean="0">
                          <a:effectLst/>
                          <a:latin typeface="+mn-lt"/>
                          <a:ea typeface="+mn-ea"/>
                        </a:rPr>
                        <a:t> Başına Düşen Öğrenci Sayısı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523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Öğretmen</a:t>
                      </a:r>
                      <a:r>
                        <a:rPr lang="tr-TR" sz="1200" baseline="0" dirty="0" smtClean="0">
                          <a:effectLst/>
                          <a:latin typeface="Times New Roman"/>
                          <a:ea typeface="Times New Roman"/>
                        </a:rPr>
                        <a:t> Başına Düşen Öğrenci Sayısı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Dikdörtgen 11"/>
          <p:cNvSpPr/>
          <p:nvPr/>
        </p:nvSpPr>
        <p:spPr>
          <a:xfrm>
            <a:off x="560893" y="908720"/>
            <a:ext cx="746749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/>
              <a:t>Derslik, Okul ve Öğretmen Başına Düşen Öğrenci Sayısı</a:t>
            </a:r>
            <a:endParaRPr lang="tr-TR" b="1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8"/>
          <p:cNvGrpSpPr/>
          <p:nvPr/>
        </p:nvGrpSpPr>
        <p:grpSpPr>
          <a:xfrm>
            <a:off x="0" y="71322"/>
            <a:ext cx="9185936" cy="866437"/>
            <a:chOff x="0" y="3994375"/>
            <a:chExt cx="6858000" cy="1155249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4" name="Metin kutusu 13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 İlçe Mili Eğitim Müdürlüğü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1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İbrahim Karaoğlanoğlu  İmam Hatip Ortaokulu </a:t>
            </a:r>
            <a:r>
              <a:rPr lang="tr-TR" sz="1100" dirty="0" smtClean="0">
                <a:solidFill>
                  <a:schemeClr val="bg1">
                    <a:lumMod val="75000"/>
                  </a:schemeClr>
                </a:solidFill>
              </a:rPr>
              <a:t>Müdürlüğü Brifing  2014-2015             </a:t>
            </a:r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11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967962"/>
              </p:ext>
            </p:extLst>
          </p:nvPr>
        </p:nvGraphicFramePr>
        <p:xfrm>
          <a:off x="611560" y="2276872"/>
          <a:ext cx="7539499" cy="1464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9586"/>
                <a:gridCol w="1945677"/>
                <a:gridCol w="2594236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2015-2016</a:t>
                      </a:r>
                      <a:r>
                        <a:rPr lang="tr-TR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 EĞİTİM</a:t>
                      </a:r>
                      <a:r>
                        <a:rPr lang="tr-TR" sz="1200" baseline="0" dirty="0" smtClean="0">
                          <a:effectLst/>
                          <a:latin typeface="Times New Roman"/>
                          <a:ea typeface="Times New Roman"/>
                        </a:rPr>
                        <a:t> ÖĞRETİM YILI</a:t>
                      </a:r>
                      <a:endParaRPr lang="tr-TR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ÖĞRETİM</a:t>
                      </a:r>
                      <a:r>
                        <a:rPr lang="tr-TR" sz="1200" baseline="0" dirty="0" smtClean="0">
                          <a:effectLst/>
                          <a:latin typeface="Times New Roman"/>
                          <a:ea typeface="Times New Roman"/>
                        </a:rPr>
                        <a:t> ŞEKLİ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TEKLİ  EĞİTİM</a:t>
                      </a: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Açıklama: </a:t>
                      </a: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Öğleden sonra okulumuzda OSMANİYE ORTAOKULU eğitim öğretime devam etmektedir.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DERSLİK İHTİYACI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YOK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560893" y="908720"/>
            <a:ext cx="746749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/>
              <a:t>Derslik İhtiyacı</a:t>
            </a:r>
            <a:endParaRPr lang="tr-TR" b="1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8"/>
          <p:cNvGrpSpPr/>
          <p:nvPr/>
        </p:nvGrpSpPr>
        <p:grpSpPr>
          <a:xfrm>
            <a:off x="-26127" y="-11965"/>
            <a:ext cx="9185936" cy="866437"/>
            <a:chOff x="0" y="3994375"/>
            <a:chExt cx="6858000" cy="1155249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4" name="Metin kutusu 13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833833"/>
              </p:ext>
            </p:extLst>
          </p:nvPr>
        </p:nvGraphicFramePr>
        <p:xfrm>
          <a:off x="1451651" y="1606507"/>
          <a:ext cx="6504724" cy="4869126"/>
        </p:xfrm>
        <a:graphic>
          <a:graphicData uri="http://schemas.openxmlformats.org/drawingml/2006/table">
            <a:tbl>
              <a:tblPr firstRow="1" firstCol="1" bandRow="1"/>
              <a:tblGrid>
                <a:gridCol w="3065554"/>
                <a:gridCol w="1133792"/>
                <a:gridCol w="1020414"/>
                <a:gridCol w="1284964"/>
              </a:tblGrid>
              <a:tr h="496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2015-2016 EĞİTİM ÖĞRETİM YILI</a:t>
                      </a:r>
                      <a:endParaRPr lang="tr-TR" sz="1200" b="1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96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BRANŞLAR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Norm Kadro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Mevcut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İhtiyaç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 smtClean="0"/>
                        <a:t>Beden Eğitimi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5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 smtClean="0"/>
                        <a:t>Bilişim Teknolojileri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 smtClean="0"/>
                        <a:t>Din Kült. ve </a:t>
                      </a:r>
                      <a:r>
                        <a:rPr lang="tr-TR" sz="1200" dirty="0" err="1" smtClean="0"/>
                        <a:t>Ahl</a:t>
                      </a:r>
                      <a:r>
                        <a:rPr lang="tr-TR" sz="1200" dirty="0" smtClean="0"/>
                        <a:t>.Bil.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 smtClean="0"/>
                        <a:t>Fen Bilimleri/Fen ve Teknoloji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 smtClean="0"/>
                        <a:t>Görsel Sanatlar/Resim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 smtClean="0"/>
                        <a:t>İlköğretim Matematik </a:t>
                      </a:r>
                      <a:r>
                        <a:rPr lang="tr-TR" sz="1200" dirty="0" err="1" smtClean="0"/>
                        <a:t>Öğr</a:t>
                      </a:r>
                      <a:r>
                        <a:rPr lang="tr-TR" sz="1200" dirty="0" smtClean="0"/>
                        <a:t>.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 smtClean="0"/>
                        <a:t>İngilizce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 smtClean="0"/>
                        <a:t>Müzik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 smtClean="0"/>
                        <a:t>Rehber Öğretmen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 smtClean="0"/>
                        <a:t>Sosyal Bilgiler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 smtClean="0"/>
                        <a:t>Teknoloji ve Tasarım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 smtClean="0"/>
                        <a:t>Türkçe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 smtClean="0"/>
                        <a:t>Zihin Engelliler Sınıfı Öğretmenliği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effectLst/>
                          <a:latin typeface="Calibri"/>
                        </a:rPr>
                        <a:t>Sınıf</a:t>
                      </a:r>
                      <a:r>
                        <a:rPr lang="tr-TR" sz="1200" b="0" i="0" u="none" strike="noStrike" baseline="0" dirty="0" smtClean="0">
                          <a:effectLst/>
                          <a:latin typeface="Calibri"/>
                        </a:rPr>
                        <a:t> Öğretmeni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effectLst/>
                          <a:latin typeface="Calibri"/>
                        </a:rPr>
                        <a:t>ARAPÇA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TOPLAM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1331640" y="827420"/>
            <a:ext cx="662473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dirty="0" smtClean="0"/>
              <a:t>TOROSLAR AKBELEN İMAM-HATİP </a:t>
            </a:r>
            <a:r>
              <a:rPr lang="tr-TR" b="1" dirty="0" smtClean="0"/>
              <a:t>ORTAOKULU </a:t>
            </a:r>
            <a:r>
              <a:rPr lang="tr-TR" b="1" dirty="0"/>
              <a:t>ÖĞRETMEN SAYILARI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34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8"/>
          <p:cNvGrpSpPr/>
          <p:nvPr/>
        </p:nvGrpSpPr>
        <p:grpSpPr>
          <a:xfrm>
            <a:off x="-26127" y="-11965"/>
            <a:ext cx="9185936" cy="866437"/>
            <a:chOff x="0" y="3994375"/>
            <a:chExt cx="6858000" cy="1155249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4" name="Metin kutusu 13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aphicFrame>
        <p:nvGraphicFramePr>
          <p:cNvPr id="13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07500"/>
              </p:ext>
            </p:extLst>
          </p:nvPr>
        </p:nvGraphicFramePr>
        <p:xfrm>
          <a:off x="611560" y="1556792"/>
          <a:ext cx="7457988" cy="5194938"/>
        </p:xfrm>
        <a:graphic>
          <a:graphicData uri="http://schemas.openxmlformats.org/drawingml/2006/table">
            <a:tbl>
              <a:tblPr/>
              <a:tblGrid>
                <a:gridCol w="306496"/>
                <a:gridCol w="1552048"/>
                <a:gridCol w="1204500"/>
                <a:gridCol w="1144027"/>
                <a:gridCol w="1083639"/>
                <a:gridCol w="1083639"/>
                <a:gridCol w="1083639"/>
              </a:tblGrid>
              <a:tr h="50405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TOROSLAR AKBELEN </a:t>
                      </a:r>
                      <a:r>
                        <a:rPr lang="tr-T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İMAM-HATİP </a:t>
                      </a:r>
                      <a:r>
                        <a:rPr lang="tr-T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ORTA</a:t>
                      </a:r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OKULUNUN</a:t>
                      </a:r>
                      <a:r>
                        <a:rPr lang="tr-T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SBS-TEOG BAŞARI </a:t>
                      </a:r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ORANLARI </a:t>
                      </a: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311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S.N.</a:t>
                      </a: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OKULUN ADI</a:t>
                      </a: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2011 SBS  </a:t>
                      </a:r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Başarı Yüzdesi</a:t>
                      </a: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2012 SBS Başarı Yüzdesi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2013SBS Başarı Yüzdesi </a:t>
                      </a: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2014</a:t>
                      </a:r>
                      <a:r>
                        <a:rPr lang="tr-T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 TEOG </a:t>
                      </a:r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Başarı Yüzdesi</a:t>
                      </a: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2015</a:t>
                      </a:r>
                      <a:r>
                        <a:rPr lang="tr-T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 TEOG </a:t>
                      </a:r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Başarı Yüzdesi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İBRAHİM KARAOĞLANOĞLU ORTAOKULU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94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GENEL </a:t>
                      </a:r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ORTALAMA       % 28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26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31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32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35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39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940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İBRAHİM KARAOĞLANOĞLU ORTAOKULU</a:t>
                      </a:r>
                    </a:p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2011 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2012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2013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2014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2015</a:t>
                      </a:r>
                    </a:p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94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İLÇE SIRALAMASI</a:t>
                      </a:r>
                    </a:p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2015</a:t>
                      </a:r>
                    </a:p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94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İL SIRALAMASI</a:t>
                      </a:r>
                    </a:p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2015</a:t>
                      </a:r>
                    </a:p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94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TÜRKİYE SIRALAMASI</a:t>
                      </a:r>
                    </a:p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TUR"/>
                        </a:rPr>
                        <a:t>2015</a:t>
                      </a: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 TUR"/>
                      </a:endParaRPr>
                    </a:p>
                  </a:txBody>
                  <a:tcPr marL="8187" marR="8187" marT="8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560893" y="908720"/>
            <a:ext cx="746749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BAŞARI  </a:t>
            </a:r>
            <a:r>
              <a:rPr lang="tr-TR" b="1" dirty="0">
                <a:solidFill>
                  <a:schemeClr val="tx1"/>
                </a:solidFill>
              </a:rPr>
              <a:t>ORANLARI </a:t>
            </a:r>
            <a:r>
              <a:rPr lang="tr-TR" b="1" dirty="0" smtClean="0">
                <a:solidFill>
                  <a:schemeClr val="tx1"/>
                </a:solidFill>
              </a:rPr>
              <a:t> VE SIRALAMA</a:t>
            </a:r>
            <a:endParaRPr lang="tr-TR" b="1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8"/>
          <p:cNvGrpSpPr/>
          <p:nvPr/>
        </p:nvGrpSpPr>
        <p:grpSpPr>
          <a:xfrm>
            <a:off x="-26127" y="-11965"/>
            <a:ext cx="9185936" cy="866437"/>
            <a:chOff x="0" y="3994375"/>
            <a:chExt cx="6858000" cy="1155249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4" name="Metin kutusu 13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2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İbrahim Karaoğlanoğlu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İmam Hatip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Ortaokulu </a:t>
            </a:r>
            <a:r>
              <a:rPr lang="tr-TR" sz="1100" dirty="0" smtClean="0">
                <a:solidFill>
                  <a:schemeClr val="bg1">
                    <a:lumMod val="75000"/>
                  </a:schemeClr>
                </a:solidFill>
              </a:rPr>
              <a:t>Müdürlüğü Brifing  2014-2015             </a:t>
            </a:r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14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611968"/>
              </p:ext>
            </p:extLst>
          </p:nvPr>
        </p:nvGraphicFramePr>
        <p:xfrm>
          <a:off x="683568" y="1844824"/>
          <a:ext cx="6648738" cy="1910771"/>
        </p:xfrm>
        <a:graphic>
          <a:graphicData uri="http://schemas.openxmlformats.org/drawingml/2006/table">
            <a:tbl>
              <a:tblPr firstRow="1" firstCol="1" bandRow="1"/>
              <a:tblGrid>
                <a:gridCol w="3133424"/>
                <a:gridCol w="1757657"/>
                <a:gridCol w="175765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2015-2016 EĞİTİM ÖĞRETİM YILI</a:t>
                      </a:r>
                      <a:endParaRPr lang="tr-TR" sz="1200" b="1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4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</a:t>
                      </a:r>
                      <a:r>
                        <a:rPr lang="tr-TR" sz="1200" b="1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ADI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Biten Projeler</a:t>
                      </a:r>
                      <a:endParaRPr lang="tr-TR" sz="1200" b="1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Devam Eden Projeler</a:t>
                      </a:r>
                      <a:endParaRPr lang="tr-TR" sz="1200" b="1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005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effectLst/>
                          <a:latin typeface="Calibri"/>
                        </a:rPr>
                        <a:t>ERASMUS + K2</a:t>
                      </a:r>
                      <a:r>
                        <a:rPr lang="tr-TR" sz="1200" b="0" i="0" u="none" strike="noStrike" baseline="0" dirty="0" smtClean="0">
                          <a:effectLst/>
                          <a:latin typeface="Calibri"/>
                        </a:rPr>
                        <a:t> PROJESİ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053"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053"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053"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053"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TOPLAM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tr-T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755577" y="908720"/>
            <a:ext cx="648072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dirty="0"/>
              <a:t>YÜRÜTÜLEN PROJELER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34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8"/>
          <p:cNvGrpSpPr/>
          <p:nvPr/>
        </p:nvGrpSpPr>
        <p:grpSpPr>
          <a:xfrm>
            <a:off x="-26127" y="-11965"/>
            <a:ext cx="9185936" cy="866437"/>
            <a:chOff x="0" y="3994375"/>
            <a:chExt cx="6858000" cy="1155249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4" name="Metin kutusu 13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2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İbrahim Karaoğlanoğlu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İmam Hatip Ortaokulu </a:t>
            </a:r>
            <a:r>
              <a:rPr lang="tr-TR" sz="1100" dirty="0" smtClean="0">
                <a:solidFill>
                  <a:schemeClr val="bg1">
                    <a:lumMod val="75000"/>
                  </a:schemeClr>
                </a:solidFill>
              </a:rPr>
              <a:t>Müdürlüğü Brifing  2014-2015             </a:t>
            </a:r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15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  <p:sp>
        <p:nvSpPr>
          <p:cNvPr id="9" name="Dikdörtgen 13"/>
          <p:cNvSpPr/>
          <p:nvPr/>
        </p:nvSpPr>
        <p:spPr>
          <a:xfrm>
            <a:off x="674755" y="1464594"/>
            <a:ext cx="6535993" cy="23544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8900" lvl="0" indent="1778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88900" algn="l"/>
              </a:tabLst>
            </a:pPr>
            <a:r>
              <a:rPr lang="tr-TR" sz="1400" dirty="0" smtClean="0">
                <a:ea typeface="Times New Roman"/>
              </a:rPr>
              <a:t>Okulumuzda Fatih Projesi uygulaması gelmiştir.</a:t>
            </a:r>
          </a:p>
          <a:p>
            <a:pPr marL="88900" lvl="0" indent="1778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88900" algn="l"/>
              </a:tabLst>
            </a:pPr>
            <a:r>
              <a:rPr lang="tr-TR" sz="1400" dirty="0" smtClean="0">
                <a:ea typeface="Times New Roman"/>
              </a:rPr>
              <a:t>26 Tahta sınıflara takıldı. Alt yapı tamamlandı</a:t>
            </a:r>
          </a:p>
          <a:p>
            <a:pPr marL="88900" lvl="0" indent="1778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88900" algn="l"/>
              </a:tabLst>
            </a:pPr>
            <a:r>
              <a:rPr lang="tr-TR" sz="1400" dirty="0" smtClean="0">
                <a:ea typeface="Times New Roman"/>
              </a:rPr>
              <a:t>Data uçları takıldı</a:t>
            </a:r>
          </a:p>
          <a:p>
            <a:pPr marL="88900" lvl="0" indent="1778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88900" algn="l"/>
              </a:tabLst>
            </a:pPr>
            <a:r>
              <a:rPr lang="tr-TR" sz="1400" dirty="0" smtClean="0">
                <a:ea typeface="Times New Roman"/>
              </a:rPr>
              <a:t>Sistem  odası yerleştirildi.</a:t>
            </a:r>
          </a:p>
          <a:p>
            <a:pPr marL="88900" lvl="0" indent="1778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88900" algn="l"/>
              </a:tabLst>
            </a:pPr>
            <a:r>
              <a:rPr lang="tr-TR" sz="1400" dirty="0" smtClean="0">
                <a:effectLst/>
                <a:ea typeface="Times New Roman"/>
              </a:rPr>
              <a:t>Öğretmenler bilgilendirildi ve bilgisayar konusunda  ön eğitime alındı</a:t>
            </a:r>
            <a:r>
              <a:rPr lang="tr-TR" sz="140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marL="88900" lvl="0" indent="1778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88900" algn="l"/>
              </a:tabLst>
            </a:pPr>
            <a:endParaRPr lang="tr-TR" sz="1400" dirty="0">
              <a:latin typeface="Times New Roman"/>
              <a:ea typeface="Times New Roman"/>
            </a:endParaRPr>
          </a:p>
          <a:p>
            <a:pPr marL="88900" lvl="0" indent="1778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88900" algn="l"/>
              </a:tabLst>
            </a:pPr>
            <a:r>
              <a:rPr lang="tr-TR" sz="1400" dirty="0" smtClean="0">
                <a:effectLst/>
                <a:latin typeface="Times New Roman"/>
                <a:ea typeface="Times New Roman"/>
              </a:rPr>
              <a:t>EKSİK =</a:t>
            </a:r>
            <a:r>
              <a:rPr lang="tr-TR" sz="1400" dirty="0" err="1" smtClean="0">
                <a:effectLst/>
                <a:latin typeface="Times New Roman"/>
                <a:ea typeface="Times New Roman"/>
              </a:rPr>
              <a:t>Fiberinternet</a:t>
            </a:r>
            <a:r>
              <a:rPr lang="tr-TR" sz="1400" dirty="0" smtClean="0">
                <a:effectLst/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55577" y="908720"/>
            <a:ext cx="648072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dirty="0"/>
              <a:t>FATİH PROJESİ İLE İLGİLİ ÇALIŞMALAR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34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0"/>
          <p:cNvGrpSpPr/>
          <p:nvPr/>
        </p:nvGrpSpPr>
        <p:grpSpPr>
          <a:xfrm>
            <a:off x="0" y="-11963"/>
            <a:ext cx="9185936" cy="866437"/>
            <a:chOff x="0" y="3994375"/>
            <a:chExt cx="6858000" cy="11552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0" name="Dikdörtgen 9"/>
          <p:cNvSpPr/>
          <p:nvPr/>
        </p:nvSpPr>
        <p:spPr>
          <a:xfrm>
            <a:off x="772311" y="995900"/>
            <a:ext cx="7640116" cy="4633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b="1" dirty="0" smtClean="0">
                <a:ea typeface="Times New Roman"/>
              </a:rPr>
              <a:t>YATIRIMLAR</a:t>
            </a:r>
            <a:endParaRPr lang="tr-TR" sz="1600" dirty="0">
              <a:latin typeface="Times New Roman"/>
              <a:ea typeface="Times New Roman"/>
            </a:endParaRPr>
          </a:p>
        </p:txBody>
      </p:sp>
      <p:sp>
        <p:nvSpPr>
          <p:cNvPr id="15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İbrahim Karaoğlanoğlu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İmam Hatip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Ortaokulu </a:t>
            </a:r>
            <a:r>
              <a:rPr lang="tr-TR" sz="1100" dirty="0" smtClean="0">
                <a:solidFill>
                  <a:schemeClr val="bg1">
                    <a:lumMod val="75000"/>
                  </a:schemeClr>
                </a:solidFill>
              </a:rPr>
              <a:t>Müdürlüğü Brifing  2014-2015             </a:t>
            </a:r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16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523863"/>
              </p:ext>
            </p:extLst>
          </p:nvPr>
        </p:nvGraphicFramePr>
        <p:xfrm>
          <a:off x="2195736" y="1628800"/>
          <a:ext cx="5328592" cy="1152128"/>
        </p:xfrm>
        <a:graphic>
          <a:graphicData uri="http://schemas.openxmlformats.org/drawingml/2006/table">
            <a:tbl>
              <a:tblPr/>
              <a:tblGrid>
                <a:gridCol w="5328592"/>
              </a:tblGrid>
              <a:tr h="1152128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2015-2016</a:t>
                      </a:r>
                      <a:r>
                        <a:rPr lang="tr-TR" sz="1600" baseline="0" dirty="0" smtClean="0"/>
                        <a:t> EĞİTİM-ÖĞRETİM YILI</a:t>
                      </a:r>
                    </a:p>
                    <a:p>
                      <a:r>
                        <a:rPr lang="tr-TR" sz="1600" dirty="0" smtClean="0"/>
                        <a:t>Yok</a:t>
                      </a:r>
                      <a:endParaRPr lang="tr-TR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8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0"/>
          <p:cNvGrpSpPr/>
          <p:nvPr/>
        </p:nvGrpSpPr>
        <p:grpSpPr>
          <a:xfrm>
            <a:off x="0" y="-11963"/>
            <a:ext cx="9185936" cy="866437"/>
            <a:chOff x="0" y="3994375"/>
            <a:chExt cx="6858000" cy="11552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0" name="Dikdörtgen 9"/>
          <p:cNvSpPr/>
          <p:nvPr/>
        </p:nvSpPr>
        <p:spPr>
          <a:xfrm>
            <a:off x="772311" y="995900"/>
            <a:ext cx="7640116" cy="4633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b="1" dirty="0" smtClean="0">
                <a:ea typeface="Times New Roman"/>
              </a:rPr>
              <a:t>SORUN VE ÇÖZÜM ÖNERİLERİ</a:t>
            </a:r>
            <a:endParaRPr lang="tr-TR" sz="1600" dirty="0">
              <a:latin typeface="Times New Roman"/>
              <a:ea typeface="Times New Roman"/>
            </a:endParaRPr>
          </a:p>
        </p:txBody>
      </p:sp>
      <p:sp>
        <p:nvSpPr>
          <p:cNvPr id="15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İbrahim Karaoğlanoğlu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İmam Hatip Ortaokulu </a:t>
            </a:r>
            <a:r>
              <a:rPr lang="tr-TR" sz="1100" dirty="0" smtClean="0">
                <a:solidFill>
                  <a:schemeClr val="bg1">
                    <a:lumMod val="75000"/>
                  </a:schemeClr>
                </a:solidFill>
              </a:rPr>
              <a:t>Müdürlüğü Brifing  2014-2015             </a:t>
            </a:r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17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435440"/>
              </p:ext>
            </p:extLst>
          </p:nvPr>
        </p:nvGraphicFramePr>
        <p:xfrm>
          <a:off x="755576" y="1628800"/>
          <a:ext cx="7776864" cy="3535680"/>
        </p:xfrm>
        <a:graphic>
          <a:graphicData uri="http://schemas.openxmlformats.org/drawingml/2006/table">
            <a:tbl>
              <a:tblPr/>
              <a:tblGrid>
                <a:gridCol w="4084817"/>
                <a:gridCol w="3692047"/>
              </a:tblGrid>
              <a:tr h="2088232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tr-TR" sz="1600" dirty="0" smtClean="0"/>
                        <a:t>2015-2016</a:t>
                      </a:r>
                      <a:r>
                        <a:rPr lang="tr-TR" sz="1600" baseline="0" dirty="0" smtClean="0"/>
                        <a:t> EĞİTİM-ÖĞRETİM YILI SORUNLAR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tr-T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Kütüphanemizin olmaması,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Sıraların</a:t>
                      </a:r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yıpranmış olması</a:t>
                      </a:r>
                      <a:endParaRPr lang="tr-T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Velilerin eğitime destek olma konusunda yeterli düzeyde olmaması,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Çok amaçlı salonumuzun olmaması,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Aile ilgisizliğinden dolayı öğrencilerin davranış problemleri olması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Sürekli devamsızlık yapan öğrencilerin olumsuz etkileri,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Parçalanmış aile çocuklarının davranış problemleri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tr-TR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2015-2016</a:t>
                      </a:r>
                      <a:r>
                        <a:rPr lang="tr-TR" sz="1600" baseline="0" dirty="0" smtClean="0"/>
                        <a:t> EĞİTİM-ÖĞRETİM YILI ÇÖZÜM ÖNERİLERİ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600" dirty="0" smtClean="0"/>
                        <a:t>Gelecek</a:t>
                      </a:r>
                      <a:r>
                        <a:rPr lang="tr-TR" sz="1600" baseline="0" dirty="0" smtClean="0"/>
                        <a:t> yıl bir sınıf birleştirerek oluşturulacaktır.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600" baseline="0" dirty="0" smtClean="0"/>
                        <a:t>Sıra talebi belirtildi.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600" baseline="0" dirty="0" smtClean="0"/>
                        <a:t>Veli ziyaretleri sıklaştırılacak,etkinlik yapılacaktır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600" baseline="0" dirty="0" smtClean="0"/>
                        <a:t>İlkokulun salonu kullanılacaktır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600" baseline="0" dirty="0" smtClean="0"/>
                        <a:t>Öğrenci koçluğu sistemi ile çözülecektir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600" baseline="0" dirty="0" smtClean="0"/>
                        <a:t>Muhtarlık kanalıyla evlerine gidilecektir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600" baseline="0" dirty="0" smtClean="0"/>
                        <a:t>Bir TKY projesi yapıldı, devam etmektedir.</a:t>
                      </a:r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8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HARİTAOKU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468650" cy="529459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72142" y="548680"/>
            <a:ext cx="7640116" cy="4633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b="1" dirty="0" smtClean="0">
                <a:ea typeface="Times New Roman"/>
              </a:rPr>
              <a:t>OKUL HARİTASI</a:t>
            </a:r>
            <a:endParaRPr lang="tr-TR" sz="1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61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48101"/>
              </p:ext>
            </p:extLst>
          </p:nvPr>
        </p:nvGraphicFramePr>
        <p:xfrm>
          <a:off x="467544" y="1052736"/>
          <a:ext cx="3240360" cy="41044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7974"/>
                <a:gridCol w="230152"/>
                <a:gridCol w="2332234"/>
              </a:tblGrid>
              <a:tr h="334468">
                <a:tc grid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500"/>
                        </a:spcAft>
                        <a:buFont typeface="+mj-lt"/>
                        <a:buAutoNum type="romanUcPeriod"/>
                      </a:pPr>
                      <a:r>
                        <a:rPr lang="tr-TR" sz="1500" b="1" kern="1400" spc="25" dirty="0">
                          <a:solidFill>
                            <a:srgbClr val="17365D"/>
                          </a:solidFill>
                          <a:effectLst/>
                          <a:latin typeface="Cambria"/>
                          <a:ea typeface="PMingLiU"/>
                          <a:cs typeface="Times New Roman"/>
                        </a:rPr>
                        <a:t>BÖLÜM</a:t>
                      </a:r>
                      <a:endParaRPr lang="tr-TR" sz="2000" kern="1400" spc="25" dirty="0">
                        <a:solidFill>
                          <a:srgbClr val="17365D"/>
                        </a:solidFill>
                        <a:effectLst/>
                        <a:latin typeface="Cambria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8251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 b="1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 </a:t>
                      </a:r>
                      <a:endParaRPr lang="tr-TR" sz="8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43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>
                          <a:effectLst/>
                          <a:latin typeface="Calibri"/>
                          <a:ea typeface="PMingLiU"/>
                          <a:cs typeface="Times New Roman"/>
                        </a:rPr>
                        <a:t>KURUMUN ADI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Toroslar </a:t>
                      </a:r>
                      <a:r>
                        <a:rPr lang="tr-TR" sz="1200" dirty="0" err="1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Akbelen</a:t>
                      </a:r>
                      <a:r>
                        <a:rPr lang="tr-TR" sz="1200" baseline="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 İmam </a:t>
                      </a:r>
                      <a:r>
                        <a:rPr lang="tr-TR" sz="1200" baseline="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Hatip Ortaokulu</a:t>
                      </a:r>
                      <a:r>
                        <a:rPr lang="tr-TR" sz="12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tr-TR" sz="1200" baseline="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Müdürlüğü</a:t>
                      </a:r>
                      <a:endParaRPr lang="tr-T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>
                          <a:effectLst/>
                          <a:latin typeface="Calibri"/>
                          <a:ea typeface="PMingLiU"/>
                          <a:cs typeface="Times New Roman"/>
                        </a:rPr>
                        <a:t>İLİ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Mersin</a:t>
                      </a:r>
                      <a:endParaRPr lang="tr-T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>
                          <a:effectLst/>
                          <a:latin typeface="Calibri"/>
                          <a:ea typeface="PMingLiU"/>
                          <a:cs typeface="Times New Roman"/>
                        </a:rPr>
                        <a:t>İLÇESİ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 err="1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Toroslar</a:t>
                      </a:r>
                      <a:endParaRPr lang="tr-T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ADRES</a:t>
                      </a:r>
                      <a:endParaRPr lang="tr-TR" sz="8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endParaRPr lang="tr-TR" sz="8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/>
                      </a:r>
                      <a:br>
                        <a:rPr lang="tr-TR" sz="12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</a:br>
                      <a:r>
                        <a:rPr lang="tr-TR" sz="12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Kazım</a:t>
                      </a:r>
                      <a:r>
                        <a:rPr lang="tr-TR" sz="1200" baseline="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 Karabekir Cad. No:19</a:t>
                      </a:r>
                      <a:r>
                        <a:rPr lang="tr-TR" sz="12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 Toroslar- MERSİN </a:t>
                      </a:r>
                      <a:endParaRPr lang="tr-T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>
                          <a:effectLst/>
                          <a:latin typeface="Calibri"/>
                          <a:ea typeface="PMingLiU"/>
                          <a:cs typeface="Times New Roman"/>
                        </a:rPr>
                        <a:t>WEB ADRES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www.akbeleniho.meb.k12.tr</a:t>
                      </a:r>
                      <a:endParaRPr lang="tr-T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E-POSTA</a:t>
                      </a:r>
                      <a:endParaRPr lang="tr-TR" sz="8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sng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/>
                      </a:r>
                      <a:br>
                        <a:rPr lang="tr-TR" sz="1200" u="sng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</a:br>
                      <a:r>
                        <a:rPr lang="tr-TR" sz="1200" u="sng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akbeleniho</a:t>
                      </a:r>
                      <a:r>
                        <a:rPr lang="tr-TR" sz="1200" u="sng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  <a:hlinkClick r:id="rId2"/>
                        </a:rPr>
                        <a:t>@gmail.com</a:t>
                      </a:r>
                      <a:r>
                        <a:rPr lang="tr-TR" sz="12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 </a:t>
                      </a: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  <a:latin typeface="Calibri"/>
                          <a:ea typeface="PMingLiU"/>
                          <a:cs typeface="Times New Roman"/>
                          <a:sym typeface="Wingdings 2"/>
                        </a:rPr>
                        <a:t></a:t>
                      </a:r>
                      <a:r>
                        <a:rPr lang="tr-TR" sz="1200">
                          <a:effectLst/>
                          <a:latin typeface="Calibri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tr-TR" sz="800" b="1">
                          <a:effectLst/>
                          <a:latin typeface="Calibri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tr-TR" sz="1000" b="1">
                          <a:effectLst/>
                          <a:latin typeface="Calibri"/>
                          <a:ea typeface="PMingLiU"/>
                          <a:cs typeface="Times New Roman"/>
                        </a:rPr>
                        <a:t>TEL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(0324)  320 02 03</a:t>
                      </a:r>
                      <a:br>
                        <a:rPr lang="tr-TR" sz="12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</a:br>
                      <a:endParaRPr lang="tr-T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  <a:latin typeface="Calibri"/>
                          <a:ea typeface="PMingLiU"/>
                          <a:cs typeface="Times New Roman"/>
                          <a:sym typeface="Wingdings 2"/>
                        </a:rPr>
                        <a:t></a:t>
                      </a:r>
                      <a:r>
                        <a:rPr lang="tr-TR" sz="1200">
                          <a:effectLst/>
                          <a:latin typeface="Calibri"/>
                          <a:ea typeface="PMingLiU"/>
                          <a:cs typeface="Times New Roman"/>
                        </a:rPr>
                        <a:t>   </a:t>
                      </a:r>
                      <a:r>
                        <a:rPr lang="tr-TR" sz="1000" b="1">
                          <a:effectLst/>
                          <a:latin typeface="Calibri"/>
                          <a:ea typeface="PMingLiU"/>
                          <a:cs typeface="Times New Roman"/>
                        </a:rPr>
                        <a:t>FAKS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(0324)  </a:t>
                      </a:r>
                      <a:r>
                        <a:rPr lang="tr-TR" sz="1200" baseline="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 322 94 95</a:t>
                      </a:r>
                      <a:endParaRPr lang="tr-T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İbrahim Karaoğlanoğlu İmam Hatip Ortaokulu </a:t>
            </a:r>
            <a:r>
              <a:rPr lang="tr-TR" sz="1100" dirty="0" smtClean="0">
                <a:solidFill>
                  <a:schemeClr val="bg1">
                    <a:lumMod val="75000"/>
                  </a:schemeClr>
                </a:solidFill>
              </a:rPr>
              <a:t>Müdürlüğü Brifing  2015-2016                                                 </a:t>
            </a:r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3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107504" y="0"/>
            <a:ext cx="9185936" cy="866437"/>
            <a:chOff x="0" y="3994375"/>
            <a:chExt cx="6858000" cy="11552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pic>
        <p:nvPicPr>
          <p:cNvPr id="7" name="6 Resim" descr="DSCN03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124744"/>
            <a:ext cx="468706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2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 10"/>
          <p:cNvGrpSpPr/>
          <p:nvPr/>
        </p:nvGrpSpPr>
        <p:grpSpPr>
          <a:xfrm>
            <a:off x="-5424" y="-11963"/>
            <a:ext cx="9185936" cy="866437"/>
            <a:chOff x="0" y="3994375"/>
            <a:chExt cx="6858000" cy="11552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 İlçe Mili Eğitim Müdürlüğü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211630" y="4293096"/>
            <a:ext cx="4325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300" dirty="0"/>
              <a:t> </a:t>
            </a:r>
            <a:r>
              <a:rPr lang="tr-TR" sz="1400" dirty="0">
                <a:ea typeface="PMingLiU"/>
                <a:cs typeface="Times New Roman"/>
              </a:rPr>
              <a:t>Toroslar </a:t>
            </a:r>
            <a:r>
              <a:rPr lang="tr-TR" sz="1400" dirty="0" err="1">
                <a:ea typeface="PMingLiU"/>
                <a:cs typeface="Times New Roman"/>
              </a:rPr>
              <a:t>Akbelen</a:t>
            </a:r>
            <a:r>
              <a:rPr lang="tr-TR" sz="1400" dirty="0">
                <a:ea typeface="PMingLiU"/>
                <a:cs typeface="Times New Roman"/>
              </a:rPr>
              <a:t> </a:t>
            </a:r>
            <a:r>
              <a:rPr lang="tr-TR" sz="1300" dirty="0" smtClean="0"/>
              <a:t>İmam </a:t>
            </a:r>
            <a:r>
              <a:rPr lang="tr-TR" sz="1300" dirty="0" smtClean="0"/>
              <a:t>Hatip Ortaokulu  </a:t>
            </a:r>
            <a:r>
              <a:rPr lang="tr-TR" sz="1300" dirty="0"/>
              <a:t>Müdürlüğümüzde: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45396"/>
              </p:ext>
            </p:extLst>
          </p:nvPr>
        </p:nvGraphicFramePr>
        <p:xfrm>
          <a:off x="899592" y="4972926"/>
          <a:ext cx="5327649" cy="14393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60662"/>
                <a:gridCol w="866987"/>
              </a:tblGrid>
              <a:tr h="26431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Toroslar </a:t>
                      </a:r>
                      <a:r>
                        <a:rPr lang="tr-TR" sz="1200" b="1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Akbelen</a:t>
                      </a:r>
                      <a:r>
                        <a:rPr lang="tr-TR" sz="12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tr-TR" sz="1200" b="1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</a:rPr>
                        <a:t>İmam </a:t>
                      </a:r>
                      <a:r>
                        <a:rPr lang="tr-TR" sz="1200" b="1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</a:rPr>
                        <a:t>Hatip Ortaokulu </a:t>
                      </a:r>
                      <a:r>
                        <a:rPr lang="tr-TR" sz="12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</a:rPr>
                        <a:t>Müdürlüğü  </a:t>
                      </a: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Personel Sayısı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87166"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effectLst/>
                          <a:latin typeface="Times New Roman"/>
                          <a:ea typeface="Times New Roman"/>
                        </a:rPr>
                        <a:t>2015-2016</a:t>
                      </a: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66">
                <a:tc>
                  <a:txBody>
                    <a:bodyPr/>
                    <a:lstStyle/>
                    <a:p>
                      <a:pPr marL="1168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dirty="0" smtClean="0">
                          <a:effectLst/>
                          <a:latin typeface="+mn-lt"/>
                          <a:ea typeface="Times New Roman"/>
                        </a:rPr>
                        <a:t>Müdür</a:t>
                      </a:r>
                      <a:endParaRPr lang="tr-TR" sz="1200" b="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18"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effectLst/>
                          <a:latin typeface="Calibri"/>
                          <a:ea typeface="Times New Roman"/>
                        </a:rPr>
                        <a:t>Müdür</a:t>
                      </a:r>
                      <a:r>
                        <a:rPr lang="tr-TR" sz="1200" b="0" baseline="0" dirty="0" smtClean="0">
                          <a:effectLst/>
                          <a:latin typeface="Calibri"/>
                          <a:ea typeface="Times New Roman"/>
                        </a:rPr>
                        <a:t> Yardımcısı</a:t>
                      </a: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18"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effectLst/>
                          <a:latin typeface="Times New Roman"/>
                          <a:ea typeface="Times New Roman"/>
                        </a:rPr>
                        <a:t>Öğretmen</a:t>
                      </a: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8118">
                <a:tc>
                  <a:txBody>
                    <a:bodyPr/>
                    <a:lstStyle/>
                    <a:p>
                      <a:pPr marL="1168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dirty="0" smtClean="0">
                          <a:effectLst/>
                          <a:latin typeface="+mn-lt"/>
                          <a:ea typeface="Times New Roman"/>
                        </a:rPr>
                        <a:t>Memur</a:t>
                      </a:r>
                      <a:endParaRPr lang="tr-TR" sz="1200" b="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+mn-cs"/>
                        </a:rPr>
                        <a:t>1</a:t>
                      </a:r>
                      <a:endParaRPr lang="tr-TR" sz="1200" b="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66"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Calibri"/>
                          <a:ea typeface="Times New Roman"/>
                        </a:rPr>
                        <a:t>Hizmetli</a:t>
                      </a: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+mn-cs"/>
                        </a:rPr>
                        <a:t>2</a:t>
                      </a:r>
                      <a:endParaRPr lang="tr-TR" sz="1200" b="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6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İbrahim Karaoğlanoğlu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İmam Hatip Ortaokulu </a:t>
            </a:r>
            <a:r>
              <a:rPr lang="tr-TR" sz="1100" dirty="0" smtClean="0">
                <a:solidFill>
                  <a:schemeClr val="bg1">
                    <a:lumMod val="75000"/>
                  </a:schemeClr>
                </a:solidFill>
              </a:rPr>
              <a:t>Müdürlüğü  Brifing  2014-2015                                                          </a:t>
            </a:r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4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827584" y="764704"/>
            <a:ext cx="7632848" cy="307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tr-TR" sz="1500" b="1" kern="1400" spc="25" dirty="0">
                <a:solidFill>
                  <a:srgbClr val="17365D"/>
                </a:solidFill>
                <a:latin typeface="Cambria"/>
                <a:ea typeface="PMingLiU"/>
                <a:cs typeface="Times New Roman"/>
              </a:rPr>
              <a:t>II. BÖLÜM</a:t>
            </a:r>
          </a:p>
          <a:p>
            <a:endParaRPr lang="tr-TR" dirty="0" smtClean="0"/>
          </a:p>
          <a:p>
            <a:r>
              <a:rPr lang="tr-TR" b="1" dirty="0" smtClean="0"/>
              <a:t>          </a:t>
            </a:r>
            <a:r>
              <a:rPr lang="tr-TR" sz="1600" b="1" dirty="0" smtClean="0"/>
              <a:t>TARİHÇE</a:t>
            </a:r>
          </a:p>
          <a:p>
            <a:r>
              <a:rPr lang="tr-TR" sz="1600" dirty="0" smtClean="0"/>
              <a:t>	</a:t>
            </a:r>
            <a:r>
              <a:rPr lang="tr-TR" sz="1600" dirty="0" smtClean="0"/>
              <a:t>Okulumuz binası 2000 yılında İbrahim Karaoğlanoğlu İlköğretim olarak,</a:t>
            </a:r>
            <a:endParaRPr lang="tr-TR" sz="1600" dirty="0" smtClean="0"/>
          </a:p>
          <a:p>
            <a:r>
              <a:rPr lang="tr-TR" sz="1600" dirty="0" smtClean="0"/>
              <a:t>	Okulumuz 2012-2013 Eğitim öğretim yılında 4+4+4 eğitim sistemine geçilmesinden dolayı dört katlı bina Ortaokul olmuştur.</a:t>
            </a:r>
          </a:p>
          <a:p>
            <a:r>
              <a:rPr lang="tr-TR" sz="1600" dirty="0" smtClean="0"/>
              <a:t>	Okulumuz  </a:t>
            </a:r>
            <a:r>
              <a:rPr lang="tr-TR" sz="1600" dirty="0" smtClean="0"/>
              <a:t>2015-2016 eğitim öğretim yılında  09/02015 </a:t>
            </a:r>
            <a:r>
              <a:rPr lang="tr-TR" sz="1600" dirty="0" smtClean="0"/>
              <a:t>tarih ve 7103178  sayılı valilik onayı ile kademeli olarak İmam Hatip Ortaokulu Olmuştur. 6-7ve 8. sınıflarımız düz ortaokul 5.sınıfa ilk defa 2 kız 2 erkek olmak üzere 4 sınıf ve 78 kayıtlı imam hatip öğrencisi alındı</a:t>
            </a:r>
            <a:r>
              <a:rPr lang="tr-TR" sz="1600" dirty="0" smtClean="0"/>
              <a:t>.</a:t>
            </a:r>
            <a:r>
              <a:rPr lang="tr-TR" sz="1600" dirty="0">
                <a:ea typeface="PMingLiU"/>
                <a:cs typeface="Times New Roman"/>
              </a:rPr>
              <a:t> </a:t>
            </a:r>
            <a:r>
              <a:rPr lang="tr-TR" sz="1600" dirty="0" smtClean="0">
                <a:ea typeface="PMingLiU"/>
                <a:cs typeface="Times New Roman"/>
              </a:rPr>
              <a:t> Toroslar </a:t>
            </a:r>
            <a:r>
              <a:rPr lang="tr-TR" sz="1600" dirty="0" err="1">
                <a:ea typeface="PMingLiU"/>
                <a:cs typeface="Times New Roman"/>
              </a:rPr>
              <a:t>Akbelen</a:t>
            </a:r>
            <a:r>
              <a:rPr lang="tr-TR" sz="1600" dirty="0">
                <a:ea typeface="PMingLiU"/>
                <a:cs typeface="Times New Roman"/>
              </a:rPr>
              <a:t> İmam Hatip </a:t>
            </a:r>
            <a:r>
              <a:rPr lang="tr-TR" sz="1600" dirty="0" smtClean="0">
                <a:ea typeface="PMingLiU"/>
                <a:cs typeface="Times New Roman"/>
              </a:rPr>
              <a:t>Ortaokulu olarak ismi değiştirilmiştir.</a:t>
            </a:r>
            <a:endParaRPr lang="tr-TR" sz="1600" dirty="0" smtClean="0"/>
          </a:p>
          <a:p>
            <a:r>
              <a:rPr lang="tr-TR" sz="1600" dirty="0" smtClean="0"/>
              <a:t> </a:t>
            </a:r>
          </a:p>
        </p:txBody>
      </p:sp>
      <p:cxnSp>
        <p:nvCxnSpPr>
          <p:cNvPr id="17" name="16 Düz Bağlayıcı"/>
          <p:cNvCxnSpPr/>
          <p:nvPr/>
        </p:nvCxnSpPr>
        <p:spPr>
          <a:xfrm>
            <a:off x="899592" y="1124744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889720" y="4600982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TANITIM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18488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827584" y="1145941"/>
            <a:ext cx="7632848" cy="4299780"/>
            <a:chOff x="620688" y="1527919"/>
            <a:chExt cx="5400600" cy="5928338"/>
          </a:xfrm>
        </p:grpSpPr>
        <p:sp>
          <p:nvSpPr>
            <p:cNvPr id="9" name="Dikdörtgen 8"/>
            <p:cNvSpPr/>
            <p:nvPr/>
          </p:nvSpPr>
          <p:spPr>
            <a:xfrm>
              <a:off x="620688" y="1527919"/>
              <a:ext cx="5400600" cy="42434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r-TR" sz="1400" b="1" dirty="0">
                  <a:ln w="1905"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MİSYONUMUZ</a:t>
              </a:r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20688" y="1982165"/>
              <a:ext cx="5400600" cy="547409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tr-TR" sz="1400" dirty="0" smtClean="0"/>
                <a:t>İbrahim Karaoğlanoğlu İmam Hatip Ortaokulunda Milli Eğitim sisteminin genel amaç ve temel ilkeleri doğrultusunda; yasa ve diğer mevzuatın uygulanması ve geliştirilmesini,</a:t>
              </a:r>
            </a:p>
            <a:p>
              <a:pPr lvl="0"/>
              <a:r>
                <a:rPr lang="tr-TR" sz="1400" b="1" dirty="0" smtClean="0"/>
                <a:t> İşleri yapan değil ;İşleri doğru yapan, </a:t>
              </a:r>
              <a:endParaRPr lang="tr-TR" sz="1400" dirty="0" smtClean="0"/>
            </a:p>
            <a:p>
              <a:pPr lvl="0"/>
              <a:r>
                <a:rPr lang="tr-TR" sz="1400" b="1" dirty="0" smtClean="0"/>
                <a:t>Sorgulayan, Araştıran,</a:t>
              </a:r>
              <a:endParaRPr lang="tr-TR" sz="1400" dirty="0" smtClean="0"/>
            </a:p>
            <a:p>
              <a:pPr lvl="0"/>
              <a:r>
                <a:rPr lang="tr-TR" sz="1400" b="1" dirty="0" smtClean="0"/>
                <a:t>Sağlıklı, iletişim kuran,</a:t>
              </a:r>
              <a:endParaRPr lang="tr-TR" sz="1400" dirty="0" smtClean="0"/>
            </a:p>
            <a:p>
              <a:pPr lvl="0"/>
              <a:r>
                <a:rPr lang="tr-TR" sz="1400" b="1" dirty="0" smtClean="0"/>
                <a:t>Yaşamı kullanma becerisini kazanmış, </a:t>
              </a:r>
              <a:endParaRPr lang="tr-TR" sz="1400" dirty="0" smtClean="0"/>
            </a:p>
            <a:p>
              <a:pPr lvl="0"/>
              <a:r>
                <a:rPr lang="tr-TR" sz="1400" b="1" dirty="0" smtClean="0"/>
                <a:t>Düşünen düşündüren,</a:t>
              </a:r>
              <a:endParaRPr lang="tr-TR" sz="1400" dirty="0" smtClean="0"/>
            </a:p>
            <a:p>
              <a:pPr lvl="0"/>
              <a:r>
                <a:rPr lang="tr-TR" sz="1400" b="1" dirty="0" smtClean="0"/>
                <a:t>Demokratik kişilik eğitimi. anlayışı ile çalışmak ,Türk Milli Eğitiminin temel amaçlarında belirtilen vatana millete faydalı bireyler yetiştirmektir.</a:t>
              </a:r>
              <a:endParaRPr lang="tr-TR" sz="1400" dirty="0" smtClean="0"/>
            </a:p>
            <a:p>
              <a:pPr algn="just" defTabSz="444500"/>
              <a:endParaRPr lang="tr-TR" sz="1400" dirty="0" smtClean="0"/>
            </a:p>
            <a:p>
              <a:pPr algn="just">
                <a:tabLst>
                  <a:tab pos="444500" algn="l"/>
                </a:tabLst>
              </a:pPr>
              <a:endParaRPr lang="tr-TR" sz="1400" dirty="0" smtClean="0"/>
            </a:p>
            <a:p>
              <a:pPr algn="just">
                <a:tabLst>
                  <a:tab pos="444500" algn="l"/>
                </a:tabLst>
              </a:pPr>
              <a:endParaRPr lang="tr-TR" sz="1400" dirty="0"/>
            </a:p>
            <a:p>
              <a:pPr algn="just">
                <a:tabLst>
                  <a:tab pos="444500" algn="l"/>
                </a:tabLst>
              </a:pPr>
              <a:endParaRPr lang="tr-TR" sz="1400" dirty="0" smtClean="0"/>
            </a:p>
            <a:p>
              <a:pPr algn="just">
                <a:tabLst>
                  <a:tab pos="444500" algn="l"/>
                </a:tabLst>
              </a:pPr>
              <a:endParaRPr lang="tr-TR" sz="1400" dirty="0"/>
            </a:p>
            <a:p>
              <a:pPr algn="just">
                <a:tabLst>
                  <a:tab pos="444500" algn="l"/>
                </a:tabLst>
              </a:pPr>
              <a:endParaRPr lang="tr-TR" sz="1400" dirty="0" smtClean="0"/>
            </a:p>
            <a:p>
              <a:pPr algn="just">
                <a:tabLst>
                  <a:tab pos="444500" algn="l"/>
                </a:tabLst>
              </a:pPr>
              <a:endParaRPr lang="tr-TR" sz="1400" dirty="0"/>
            </a:p>
            <a:p>
              <a:pPr algn="just">
                <a:tabLst>
                  <a:tab pos="444500" algn="l"/>
                </a:tabLst>
              </a:pPr>
              <a:endParaRPr lang="tr-TR" sz="1400" dirty="0" smtClean="0"/>
            </a:p>
            <a:p>
              <a:pPr algn="just">
                <a:tabLst>
                  <a:tab pos="444500" algn="l"/>
                </a:tabLst>
              </a:pPr>
              <a:endParaRPr lang="tr-TR" sz="1400" dirty="0"/>
            </a:p>
          </p:txBody>
        </p:sp>
      </p:grpSp>
      <p:grpSp>
        <p:nvGrpSpPr>
          <p:cNvPr id="11" name="Grup 10"/>
          <p:cNvGrpSpPr/>
          <p:nvPr/>
        </p:nvGrpSpPr>
        <p:grpSpPr>
          <a:xfrm>
            <a:off x="827584" y="3807042"/>
            <a:ext cx="7630136" cy="2559477"/>
            <a:chOff x="620688" y="5076057"/>
            <a:chExt cx="5722602" cy="3412636"/>
          </a:xfrm>
        </p:grpSpPr>
        <p:sp>
          <p:nvSpPr>
            <p:cNvPr id="10" name="Dikdörtgen 9"/>
            <p:cNvSpPr/>
            <p:nvPr/>
          </p:nvSpPr>
          <p:spPr>
            <a:xfrm>
              <a:off x="620688" y="5493001"/>
              <a:ext cx="5722602" cy="299569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tr-TR" sz="1400" dirty="0" smtClean="0"/>
                <a:t>	Kendini </a:t>
              </a:r>
              <a:r>
                <a:rPr lang="tr-TR" sz="1400" dirty="0"/>
                <a:t>sürekli yenileyen</a:t>
              </a:r>
              <a:r>
                <a:rPr lang="tr-TR" sz="1400" dirty="0" smtClean="0"/>
                <a:t>,</a:t>
              </a:r>
              <a:r>
                <a:rPr lang="tr-TR" sz="1400" b="1" dirty="0" smtClean="0"/>
                <a:t> </a:t>
              </a:r>
            </a:p>
            <a:p>
              <a:pPr lvl="0"/>
              <a:r>
                <a:rPr lang="tr-TR" sz="1400" b="1" dirty="0" smtClean="0"/>
                <a:t>Fikirlere değer verilen,</a:t>
              </a:r>
              <a:endParaRPr lang="tr-TR" sz="1400" dirty="0" smtClean="0"/>
            </a:p>
            <a:p>
              <a:pPr lvl="0"/>
              <a:r>
                <a:rPr lang="tr-TR" sz="1400" b="1" dirty="0" smtClean="0"/>
                <a:t>Fikir alışverişinin gerçekleştirildiği, </a:t>
              </a:r>
              <a:endParaRPr lang="tr-TR" sz="1400" dirty="0" smtClean="0"/>
            </a:p>
            <a:p>
              <a:pPr lvl="0"/>
              <a:r>
                <a:rPr lang="tr-TR" sz="1400" b="1" dirty="0" smtClean="0"/>
                <a:t>Okumanın ve kendini gerçekleştirmenin yaygın olduğu,</a:t>
              </a:r>
              <a:endParaRPr lang="tr-TR" sz="1400" dirty="0" smtClean="0"/>
            </a:p>
            <a:p>
              <a:pPr lvl="0"/>
              <a:r>
                <a:rPr lang="tr-TR" sz="1400" b="1" dirty="0" smtClean="0"/>
                <a:t>Buluşçuluğun, icat etmenin ödüllendirildiği,</a:t>
              </a:r>
              <a:endParaRPr lang="tr-TR" sz="1400" dirty="0" smtClean="0"/>
            </a:p>
            <a:p>
              <a:pPr lvl="0"/>
              <a:r>
                <a:rPr lang="tr-TR" sz="1400" b="1" dirty="0" smtClean="0"/>
                <a:t>Değerlerin egemen olduğu,</a:t>
              </a:r>
              <a:endParaRPr lang="tr-TR" sz="1400" dirty="0" smtClean="0"/>
            </a:p>
            <a:p>
              <a:pPr lvl="0"/>
              <a:r>
                <a:rPr lang="tr-TR" sz="1400" b="1" dirty="0" smtClean="0"/>
                <a:t>Herkesi bir vizyon geliştirmeye yüreklendirmektir.</a:t>
              </a:r>
              <a:endParaRPr lang="tr-TR" sz="1400" dirty="0"/>
            </a:p>
            <a:p>
              <a:pPr algn="just" defTabSz="266700"/>
              <a:endParaRPr lang="tr-TR" sz="1400" dirty="0" smtClean="0"/>
            </a:p>
            <a:p>
              <a:pPr algn="just" defTabSz="266700"/>
              <a:endParaRPr lang="tr-TR" sz="1400" dirty="0"/>
            </a:p>
            <a:p>
              <a:pPr algn="just" defTabSz="266700"/>
              <a:r>
                <a:rPr lang="tr-TR" sz="1400" dirty="0" smtClean="0"/>
                <a:t>..</a:t>
              </a:r>
              <a:endParaRPr lang="tr-TR" sz="1400" dirty="0"/>
            </a:p>
          </p:txBody>
        </p:sp>
        <p:sp>
          <p:nvSpPr>
            <p:cNvPr id="4" name="Dikdörtgen 3"/>
            <p:cNvSpPr/>
            <p:nvPr/>
          </p:nvSpPr>
          <p:spPr>
            <a:xfrm>
              <a:off x="620688" y="5076057"/>
              <a:ext cx="5722602" cy="410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r-TR" sz="1400" b="1" dirty="0">
                  <a:latin typeface="+mj-lt"/>
                </a:rPr>
                <a:t>VİZYONUMUZ</a:t>
              </a:r>
              <a:endParaRPr lang="tr-TR" sz="1400" dirty="0">
                <a:latin typeface="+mj-lt"/>
              </a:endParaRPr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-26127" y="-11965"/>
            <a:ext cx="9185936" cy="866437"/>
            <a:chOff x="0" y="3994375"/>
            <a:chExt cx="6858000" cy="1155249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5" name="Metin kutusu 14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7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İbrahim Karaoğlanoğlu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İmam Hatip Ortaokulu </a:t>
            </a:r>
            <a:r>
              <a:rPr lang="tr-TR" sz="1100" dirty="0" smtClean="0">
                <a:solidFill>
                  <a:schemeClr val="bg1">
                    <a:lumMod val="75000"/>
                  </a:schemeClr>
                </a:solidFill>
              </a:rPr>
              <a:t>Müdürlüğü Brifing  2014-2015                                                           </a:t>
            </a:r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5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 10"/>
          <p:cNvGrpSpPr/>
          <p:nvPr/>
        </p:nvGrpSpPr>
        <p:grpSpPr>
          <a:xfrm>
            <a:off x="0" y="-11963"/>
            <a:ext cx="9185936" cy="866437"/>
            <a:chOff x="0" y="3994375"/>
            <a:chExt cx="6858000" cy="11552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0" name="Dikdörtgen 9"/>
          <p:cNvSpPr/>
          <p:nvPr/>
        </p:nvSpPr>
        <p:spPr>
          <a:xfrm>
            <a:off x="772311" y="995900"/>
            <a:ext cx="7640116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ea typeface="Times New Roman"/>
              </a:rPr>
              <a:t>DEĞER VE </a:t>
            </a:r>
            <a:r>
              <a:rPr lang="tr-TR" b="1" dirty="0" smtClean="0">
                <a:ea typeface="Times New Roman"/>
              </a:rPr>
              <a:t>İLKELERİMİZ</a:t>
            </a:r>
            <a:endParaRPr lang="tr-TR" sz="1600" dirty="0">
              <a:latin typeface="Times New Roman"/>
              <a:ea typeface="Times New Roman"/>
            </a:endParaRPr>
          </a:p>
        </p:txBody>
      </p:sp>
      <p:sp>
        <p:nvSpPr>
          <p:cNvPr id="15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İbrahim Karaoğlanoğlu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İmam Hatip Ortaokulu </a:t>
            </a:r>
            <a:r>
              <a:rPr lang="tr-TR" sz="1100" dirty="0" smtClean="0">
                <a:solidFill>
                  <a:schemeClr val="bg1">
                    <a:lumMod val="75000"/>
                  </a:schemeClr>
                </a:solidFill>
              </a:rPr>
              <a:t>Müdürlüğü   Brifing  2014-2015                                                         </a:t>
            </a:r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6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547664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971600" y="1628800"/>
            <a:ext cx="74888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tr-TR" sz="1400" dirty="0" smtClean="0"/>
              <a:t>Disiplin, başarımızın ön şartıdır.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 smtClean="0"/>
              <a:t>Adil ödül sistemi ön koşulumuzdur. Her türlü başarı ödüllendirilir.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 smtClean="0"/>
              <a:t>İlgiye dayalı güdüleme gerçekleştirilir.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 smtClean="0"/>
              <a:t>Eleştirel düşünceye önem verilir.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 smtClean="0"/>
              <a:t>Farklı düşünme ve bunu ifade edebilme teşvik edilir.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 smtClean="0"/>
              <a:t>Her türlü yenilik ve değişmeye açıklık esastır.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 smtClean="0"/>
              <a:t>Okul, toplumun her türlü önerilerine açıktır.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 smtClean="0"/>
              <a:t>Her şeyde insanı temel değer olarak ele alırız. Bütün paydaşlarımızın sağlığı , mutluluğu ve başarısı için gayret gösteririz. Özellikle gençlerimizi bu doğrultuda yönlendirip, motive ederek hayata hazırlarız.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 smtClean="0"/>
              <a:t>Her anlamda öğrencilerimize model olmaya çalışırız.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 smtClean="0"/>
              <a:t>Bütün paydaşlarımız için vazgeçilmez iki değerimiz sevgi ve saygıdır. Bütün paydaşlarımızı karşılıklı sevgi ve saygıya dayalı bir dünya içinde yaşatarak memnuniyetlerini sağlamak esastır.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 smtClean="0"/>
              <a:t>Katılımcılık ve paylaşımcılık ekip anlayışımızın ve takım olarak çalışma ruhumuzun göstergesidir.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 smtClean="0"/>
              <a:t>Öğrencilerimizi üreticiliğe ve yenilikçi olmaya özendirir ve teşvik ederiz. Okulumuzda yürütülen projeler , yapılan yarışmalar bu hedefimize ulaşmada başvurulan araçlardır.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 smtClean="0"/>
              <a:t>Öğrencilerimizin bireysel farklılıklarını dikkate alır ve her öğrencinin öğrenebileceği fikrine inanırız.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 smtClean="0"/>
              <a:t>Ulu Önder Atatürk ‘ ün “ Hayatta en hakiki mürşit ilimdir” sözünden hareketle bilimsel ve gerçekçi düşünceyi tüm paydaşlarımıza özellikle, öğrencilerimize benimsetip , davranış haline getirmek temel değerlerimizdendir.</a:t>
            </a:r>
          </a:p>
          <a:p>
            <a:pPr>
              <a:buFont typeface="Arial" pitchFamily="34" charset="0"/>
              <a:buChar char="•"/>
            </a:pP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8488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0"/>
          <p:cNvGrpSpPr/>
          <p:nvPr/>
        </p:nvGrpSpPr>
        <p:grpSpPr>
          <a:xfrm>
            <a:off x="0" y="-11963"/>
            <a:ext cx="9185936" cy="866437"/>
            <a:chOff x="0" y="3994375"/>
            <a:chExt cx="6858000" cy="11552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0" name="Dikdörtgen 9"/>
          <p:cNvSpPr/>
          <p:nvPr/>
        </p:nvSpPr>
        <p:spPr>
          <a:xfrm>
            <a:off x="772311" y="548680"/>
            <a:ext cx="6319969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b="1" dirty="0" smtClean="0">
                <a:ea typeface="Times New Roman"/>
              </a:rPr>
              <a:t>BİNA BİLGİLERİ</a:t>
            </a:r>
            <a:endParaRPr lang="tr-TR" sz="1600" dirty="0">
              <a:latin typeface="Times New Roman"/>
              <a:ea typeface="Times New Roman"/>
            </a:endParaRPr>
          </a:p>
        </p:txBody>
      </p:sp>
      <p:sp>
        <p:nvSpPr>
          <p:cNvPr id="15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7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04771"/>
              </p:ext>
            </p:extLst>
          </p:nvPr>
        </p:nvGraphicFramePr>
        <p:xfrm>
          <a:off x="772311" y="1268760"/>
          <a:ext cx="7760129" cy="1152128"/>
        </p:xfrm>
        <a:graphic>
          <a:graphicData uri="http://schemas.openxmlformats.org/drawingml/2006/table">
            <a:tbl>
              <a:tblPr/>
              <a:tblGrid>
                <a:gridCol w="7760129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2015-2016</a:t>
                      </a:r>
                      <a:r>
                        <a:rPr lang="tr-TR" sz="1600" b="1" baseline="0" dirty="0" smtClean="0"/>
                        <a:t> EĞİTİM-ÖĞRETİM YILI</a:t>
                      </a:r>
                    </a:p>
                    <a:p>
                      <a:r>
                        <a:rPr lang="tr-TR" sz="1600" baseline="0" dirty="0" smtClean="0"/>
                        <a:t>Tek bina; 1 BT sınıfı, 1 Fen Laboratuarı,1 Teknoloji Tasarım Atölyesi, 1 Özel Eğitim Sınıfı, 24 Derslik , 2 Müdür Yardımcısı Odası ,1 Müdür Odası, 1 Rehberlik servisi odası, 1 Memur odası , 1 Arşiv , 1 Hizmetli odası ,1 Okul Aile Birliği odası. Klima ile ısınmaktadır. </a:t>
                      </a:r>
                      <a:endParaRPr lang="tr-TR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6840760" cy="3816424"/>
          </a:xfrm>
          <a:prstGeom prst="rect">
            <a:avLst/>
          </a:prstGeom>
        </p:spPr>
      </p:pic>
      <p:sp>
        <p:nvSpPr>
          <p:cNvPr id="9" name="Slayt Numarası Yer Tutucusu 4"/>
          <p:cNvSpPr txBox="1">
            <a:spLocks/>
          </p:cNvSpPr>
          <p:nvPr/>
        </p:nvSpPr>
        <p:spPr>
          <a:xfrm>
            <a:off x="152400" y="65646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>
                <a:ea typeface="PMingLiU"/>
                <a:cs typeface="Times New Roman"/>
              </a:rPr>
              <a:t>Toroslar </a:t>
            </a:r>
            <a:r>
              <a:rPr lang="tr-TR" dirty="0" err="1">
                <a:ea typeface="PMingLiU"/>
                <a:cs typeface="Times New Roman"/>
              </a:rPr>
              <a:t>Akbelen</a:t>
            </a:r>
            <a:r>
              <a:rPr lang="tr-TR" dirty="0">
                <a:ea typeface="PMingLiU"/>
                <a:cs typeface="Times New Roman"/>
              </a:rPr>
              <a:t>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İmam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Hatip Ortaokulu </a:t>
            </a:r>
            <a:r>
              <a:rPr lang="tr-TR" sz="1100" dirty="0" smtClean="0">
                <a:solidFill>
                  <a:schemeClr val="bg1">
                    <a:lumMod val="75000"/>
                  </a:schemeClr>
                </a:solidFill>
              </a:rPr>
              <a:t>Müdürlüğü   Brifing  2014-2015                                                         </a:t>
            </a:r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7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 10"/>
          <p:cNvGrpSpPr/>
          <p:nvPr/>
        </p:nvGrpSpPr>
        <p:grpSpPr>
          <a:xfrm>
            <a:off x="-26127" y="-11962"/>
            <a:ext cx="9185936" cy="866437"/>
            <a:chOff x="0" y="3994375"/>
            <a:chExt cx="6858000" cy="11552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…….. İlçe </a:t>
              </a:r>
              <a:r>
                <a:rPr lang="tr-TR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Mili Eğitim Müdürlüğü</a:t>
              </a:r>
            </a:p>
          </p:txBody>
        </p:sp>
      </p:grp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54438"/>
              </p:ext>
            </p:extLst>
          </p:nvPr>
        </p:nvGraphicFramePr>
        <p:xfrm>
          <a:off x="744547" y="2060848"/>
          <a:ext cx="7272808" cy="2232247"/>
        </p:xfrm>
        <a:graphic>
          <a:graphicData uri="http://schemas.openxmlformats.org/drawingml/2006/table">
            <a:tbl>
              <a:tblPr firstRow="1" firstCol="1" bandRow="1"/>
              <a:tblGrid>
                <a:gridCol w="1368152"/>
                <a:gridCol w="643477"/>
                <a:gridCol w="464222"/>
                <a:gridCol w="464222"/>
                <a:gridCol w="464222"/>
                <a:gridCol w="464222"/>
                <a:gridCol w="464222"/>
                <a:gridCol w="464222"/>
                <a:gridCol w="464222"/>
                <a:gridCol w="464222"/>
                <a:gridCol w="464222"/>
                <a:gridCol w="579125"/>
                <a:gridCol w="504056"/>
              </a:tblGrid>
              <a:tr h="420448">
                <a:tc gridSpan="13">
                  <a:txBody>
                    <a:bodyPr/>
                    <a:lstStyle/>
                    <a:p>
                      <a:pPr marL="180975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tr-TR" sz="9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A.</a:t>
                      </a:r>
                      <a:r>
                        <a:rPr lang="tr-TR" sz="900" b="1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ÖĞRENCİ BİLGİLERİ (OKUL ÖNCESİ-İLKOKUL- ORTAOKUL-LİSE İÇİN DÜZENLEYİNİZ)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80975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80975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7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2015-2016</a:t>
                      </a:r>
                      <a:r>
                        <a:rPr lang="tr-TR" sz="1200" baseline="0" dirty="0" smtClean="0">
                          <a:effectLst/>
                          <a:latin typeface="Times New Roman"/>
                          <a:ea typeface="Times New Roman"/>
                        </a:rPr>
                        <a:t>  EĞİTİM- ÖĞRETİM YILI</a:t>
                      </a:r>
                      <a:endParaRPr lang="tr-TR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96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5.SINIF (imam hatip)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6. SINIF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7.SINIF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8.SINIF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effectLst/>
                          <a:latin typeface="Times New Roman"/>
                          <a:ea typeface="Times New Roman"/>
                        </a:rPr>
                        <a:t>ÖĞRENCİ SAYISI</a:t>
                      </a: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126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83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66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149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91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164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651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effectLst/>
                          <a:latin typeface="Times New Roman"/>
                          <a:ea typeface="Times New Roman"/>
                        </a:rPr>
                        <a:t>523</a:t>
                      </a: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ÖZEL EĞİTİM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1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/>
                          <a:ea typeface="Times New Roman"/>
                        </a:rPr>
                        <a:t>5.SINIF ÖZEL EĞT.</a:t>
                      </a:r>
                      <a:endParaRPr lang="tr-T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effectLst/>
                          <a:latin typeface="Times New Roman"/>
                          <a:ea typeface="Times New Roman"/>
                        </a:rPr>
                        <a:t>6.SINIF ÖZEL EĞT.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effectLst/>
                          <a:latin typeface="Times New Roman"/>
                          <a:ea typeface="Times New Roman"/>
                        </a:rPr>
                        <a:t>7.SINIF ÖZEL EĞT.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effectLst/>
                          <a:latin typeface="Times New Roman"/>
                          <a:ea typeface="Times New Roman"/>
                        </a:rPr>
                        <a:t>8.SINIF ÖZEL EĞT.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651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1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8" name="Slayt Numarası Yer Tutucusu 4"/>
          <p:cNvSpPr txBox="1">
            <a:spLocks/>
          </p:cNvSpPr>
          <p:nvPr/>
        </p:nvSpPr>
        <p:spPr>
          <a:xfrm>
            <a:off x="0" y="6412251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İbrahim Karaoğlanoğlu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İmam Hatip Ortaokulu </a:t>
            </a:r>
            <a:r>
              <a:rPr lang="tr-TR" sz="1100" dirty="0" smtClean="0">
                <a:solidFill>
                  <a:schemeClr val="bg1">
                    <a:lumMod val="75000"/>
                  </a:schemeClr>
                </a:solidFill>
              </a:rPr>
              <a:t>Müdürlüğü </a:t>
            </a:r>
            <a:r>
              <a:rPr lang="tr-TR" sz="1100" dirty="0" smtClean="0">
                <a:solidFill>
                  <a:prstClr val="white">
                    <a:lumMod val="75000"/>
                  </a:prstClr>
                </a:solidFill>
              </a:rPr>
              <a:t>Brifing  2014-2015             </a:t>
            </a:r>
            <a:r>
              <a:rPr lang="tr-TR" sz="1300" dirty="0" smtClean="0">
                <a:solidFill>
                  <a:prstClr val="black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prstClr val="black"/>
                </a:solidFill>
              </a:rPr>
              <a:pPr algn="l"/>
              <a:t>8</a:t>
            </a:fld>
            <a:r>
              <a:rPr lang="tr-TR" sz="1300" dirty="0" smtClean="0">
                <a:solidFill>
                  <a:prstClr val="black"/>
                </a:solidFill>
              </a:rPr>
              <a:t> -</a:t>
            </a:r>
            <a:endParaRPr lang="tr-TR" sz="1300" dirty="0">
              <a:solidFill>
                <a:prstClr val="black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60893" y="908720"/>
            <a:ext cx="746749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prstClr val="black"/>
                </a:solidFill>
                <a:latin typeface="Cambria" pitchFamily="18" charset="0"/>
              </a:rPr>
              <a:t>TOROSLAR AKBELEN İMAM - HATİP </a:t>
            </a:r>
            <a:r>
              <a:rPr lang="tr-TR" b="1" dirty="0" smtClean="0">
                <a:solidFill>
                  <a:prstClr val="black"/>
                </a:solidFill>
                <a:latin typeface="Cambria" pitchFamily="18" charset="0"/>
              </a:rPr>
              <a:t>ORTAOKULUNDA </a:t>
            </a:r>
            <a:r>
              <a:rPr lang="tr-TR" b="1" dirty="0">
                <a:solidFill>
                  <a:prstClr val="black"/>
                </a:solidFill>
                <a:latin typeface="Cambria" pitchFamily="18" charset="0"/>
              </a:rPr>
              <a:t>BULUNAN ÖĞRENCİ BİLGİLERİ</a:t>
            </a:r>
          </a:p>
        </p:txBody>
      </p:sp>
    </p:spTree>
    <p:extLst>
      <p:ext uri="{BB962C8B-B14F-4D97-AF65-F5344CB8AC3E}">
        <p14:creationId xmlns:p14="http://schemas.microsoft.com/office/powerpoint/2010/main" val="37397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-26127" y="-11965"/>
            <a:ext cx="9185936" cy="866437"/>
            <a:chOff x="0" y="3994375"/>
            <a:chExt cx="6858000" cy="1155249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4" name="Metin kutusu 13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........... İlçe Mili Eğitim Müdürlüğü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8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İbrahim Karaoğlanoğlu İmam Hatip Ortaokulu </a:t>
            </a:r>
            <a:r>
              <a:rPr lang="tr-TR" sz="1000" dirty="0">
                <a:solidFill>
                  <a:schemeClr val="bg1">
                    <a:lumMod val="75000"/>
                  </a:schemeClr>
                </a:solidFill>
              </a:rPr>
              <a:t>Müdürlüğü </a:t>
            </a:r>
            <a:r>
              <a:rPr lang="tr-TR" sz="1000" dirty="0">
                <a:solidFill>
                  <a:prstClr val="white">
                    <a:lumMod val="75000"/>
                  </a:prstClr>
                </a:solidFill>
              </a:rPr>
              <a:t>Brifing  2014-2015 </a:t>
            </a:r>
            <a:r>
              <a:rPr lang="tr-TR" sz="1000" dirty="0" smtClean="0">
                <a:solidFill>
                  <a:prstClr val="white">
                    <a:lumMod val="75000"/>
                  </a:prstClr>
                </a:solidFill>
              </a:rPr>
              <a:t>  </a:t>
            </a:r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9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8582"/>
              </p:ext>
            </p:extLst>
          </p:nvPr>
        </p:nvGraphicFramePr>
        <p:xfrm>
          <a:off x="861060" y="2238304"/>
          <a:ext cx="6735277" cy="1455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336"/>
                <a:gridCol w="1082602"/>
                <a:gridCol w="1082602"/>
                <a:gridCol w="1082602"/>
                <a:gridCol w="1082602"/>
                <a:gridCol w="1140533"/>
              </a:tblGrid>
              <a:tr h="344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2015-2016</a:t>
                      </a:r>
                      <a:r>
                        <a:rPr lang="tr-TR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EĞİTİM ÖĞRETİM YILI</a:t>
                      </a: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OKULUN ADI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Derslik Sayısı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Şube Sayısı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Öğrenci (Kız)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Öğrenci (Erkek)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Öğrenci (Toplam)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TOROSLAR AKBELEN İMAM-</a:t>
                      </a:r>
                      <a:r>
                        <a:rPr lang="tr-TR" sz="1200" baseline="0" dirty="0" smtClean="0">
                          <a:effectLst/>
                        </a:rPr>
                        <a:t> </a:t>
                      </a:r>
                      <a:r>
                        <a:rPr lang="tr-TR" sz="1200" baseline="0" dirty="0" smtClean="0">
                          <a:effectLst/>
                        </a:rPr>
                        <a:t>HATİP </a:t>
                      </a:r>
                      <a:r>
                        <a:rPr lang="tr-TR" sz="1200" dirty="0" smtClean="0">
                          <a:effectLst/>
                        </a:rPr>
                        <a:t>ORTOKULU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271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252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523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560893" y="908720"/>
            <a:ext cx="746749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/>
              <a:t>Derslik – Şube- Öğrenci Sayıları</a:t>
            </a:r>
            <a:br>
              <a:rPr lang="tr-TR" dirty="0"/>
            </a:br>
            <a:endParaRPr lang="tr-TR" b="1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6975</TotalTime>
  <Words>1162</Words>
  <Application>Microsoft Office PowerPoint</Application>
  <PresentationFormat>Ekran Gösterisi (4:3)</PresentationFormat>
  <Paragraphs>366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17</vt:i4>
      </vt:variant>
    </vt:vector>
  </HeadingPairs>
  <TitlesOfParts>
    <vt:vector size="20" baseType="lpstr">
      <vt:lpstr>Ofis Teması</vt:lpstr>
      <vt:lpstr>Özel Tasarım</vt:lpstr>
      <vt:lpstr>Default Design</vt:lpstr>
      <vt:lpstr>BRİFİNG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Alaaddin DÖNER</dc:creator>
  <cp:lastModifiedBy>idarepc</cp:lastModifiedBy>
  <cp:revision>513</cp:revision>
  <cp:lastPrinted>2010-12-28T11:30:33Z</cp:lastPrinted>
  <dcterms:created xsi:type="dcterms:W3CDTF">2010-12-28T08:13:00Z</dcterms:created>
  <dcterms:modified xsi:type="dcterms:W3CDTF">2015-12-03T09:10:28Z</dcterms:modified>
</cp:coreProperties>
</file>